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64" r:id="rId4"/>
    <p:sldId id="257" r:id="rId5"/>
    <p:sldId id="258" r:id="rId6"/>
    <p:sldId id="271" r:id="rId7"/>
    <p:sldId id="260" r:id="rId8"/>
    <p:sldId id="272" r:id="rId9"/>
    <p:sldId id="270" r:id="rId10"/>
    <p:sldId id="263" r:id="rId11"/>
  </p:sldIdLst>
  <p:sldSz cx="12192000" cy="6858000"/>
  <p:notesSz cx="7315200" cy="96012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  <p:embeddedFont>
      <p:font typeface="Roboto Black" panose="020B0604020202020204" charset="0"/>
      <p:bold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CY5rYCZJhs+80HZ9ZcQ67EshJ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ECE537-13BE-442E-A270-CCA3B896624E}">
  <a:tblStyle styleId="{17ECE537-13BE-442E-A270-CCA3B89662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" name="Google Shape;14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910e10749_0_13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035" cy="3780620"/>
          </a:xfrm>
          <a:prstGeom prst="rect">
            <a:avLst/>
          </a:prstGeom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5" name="Google Shape;205;g31910e10749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910e10749_0_30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035" cy="3780620"/>
          </a:xfrm>
          <a:prstGeom prst="rect">
            <a:avLst/>
          </a:prstGeom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9" name="Google Shape;159;g31910e1074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910e10749_0_30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035" cy="3780620"/>
          </a:xfrm>
          <a:prstGeom prst="rect">
            <a:avLst/>
          </a:prstGeom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9" name="Google Shape;159;g31910e1074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95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d08f55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d08f551bb_0_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035" cy="3780620"/>
          </a:xfrm>
          <a:prstGeom prst="rect">
            <a:avLst/>
          </a:prstGeom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2" name="Google Shape;172;g31d08f551bb_0_0:notes"/>
          <p:cNvSpPr txBox="1">
            <a:spLocks noGrp="1"/>
          </p:cNvSpPr>
          <p:nvPr>
            <p:ph type="sldNum" idx="12"/>
          </p:nvPr>
        </p:nvSpPr>
        <p:spPr>
          <a:xfrm>
            <a:off x="4143588" y="9119474"/>
            <a:ext cx="3169878" cy="481795"/>
          </a:xfrm>
          <a:prstGeom prst="rect">
            <a:avLst/>
          </a:prstGeom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910e10749_0_30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035" cy="3780620"/>
          </a:xfrm>
          <a:prstGeom prst="rect">
            <a:avLst/>
          </a:prstGeom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9" name="Google Shape;159;g31910e1074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67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910e10749_0_19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035" cy="3780620"/>
          </a:xfrm>
          <a:prstGeom prst="rect">
            <a:avLst/>
          </a:prstGeom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2" name="Google Shape;252;g31910e10749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6" name="Google Shape;196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12" rIns="96650" bIns="48312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/>
          <p:cNvPicPr preferRelativeResize="0"/>
          <p:nvPr/>
        </p:nvPicPr>
        <p:blipFill rotWithShape="1">
          <a:blip r:embed="rId2">
            <a:alphaModFix amt="7000"/>
          </a:blip>
          <a:srcRect/>
          <a:stretch/>
        </p:blipFill>
        <p:spPr>
          <a:xfrm>
            <a:off x="4908754" y="572885"/>
            <a:ext cx="7115906" cy="61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609600" y="2512291"/>
            <a:ext cx="5486400" cy="2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609600" y="5295900"/>
            <a:ext cx="5486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 i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9" name="Google Shape;19;p9"/>
          <p:cNvCxnSpPr/>
          <p:nvPr/>
        </p:nvCxnSpPr>
        <p:spPr>
          <a:xfrm rot="10800000">
            <a:off x="559202" y="5059136"/>
            <a:ext cx="5536800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03" y="373115"/>
            <a:ext cx="4054689" cy="15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174" y="548809"/>
            <a:ext cx="1260763" cy="134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orient="horz" pos="3336">
          <p15:clr>
            <a:srgbClr val="FBAE40"/>
          </p15:clr>
        </p15:guide>
        <p15:guide id="5" pos="5280">
          <p15:clr>
            <a:srgbClr val="FBAE40"/>
          </p15:clr>
        </p15:guide>
        <p15:guide id="6" orient="horz" pos="15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– gold">
  <p:cSld name="Divider slide – gold">
    <p:bg>
      <p:bgPr>
        <a:solidFill>
          <a:schemeClr val="accen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8686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4908754" y="572885"/>
            <a:ext cx="7115906" cy="6167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>
            <a:off x="631250" y="0"/>
            <a:ext cx="0" cy="914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139497"/>
            <a:ext cx="231140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Wide Photo - Left">
  <p:cSld name="Content with Wide Photo - Lef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>
            <a:spLocks noGrp="1"/>
          </p:cNvSpPr>
          <p:nvPr>
            <p:ph type="pic" idx="2"/>
          </p:nvPr>
        </p:nvSpPr>
        <p:spPr>
          <a:xfrm>
            <a:off x="0" y="1158480"/>
            <a:ext cx="7023000" cy="51099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12649" y="365760"/>
            <a:ext cx="8558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7023100" y="1158479"/>
            <a:ext cx="5169000" cy="510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274300" rIns="640075" bIns="2286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8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Wide Photo - Right">
  <p:cSld name="Content with Wide Photo - Righ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12649" y="365760"/>
            <a:ext cx="8558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>
            <a:spLocks noGrp="1"/>
          </p:cNvSpPr>
          <p:nvPr>
            <p:ph type="pic" idx="2"/>
          </p:nvPr>
        </p:nvSpPr>
        <p:spPr>
          <a:xfrm>
            <a:off x="5168899" y="1158479"/>
            <a:ext cx="7023000" cy="51099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Google Shape;12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9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-2" y="1158480"/>
            <a:ext cx="5169000" cy="510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91425" bIns="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▸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Wide Photo - Left">
  <p:cSld name="1_Content with Wide Photo - Lef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>
            <a:spLocks noGrp="1"/>
          </p:cNvSpPr>
          <p:nvPr>
            <p:ph type="pic" idx="2"/>
          </p:nvPr>
        </p:nvSpPr>
        <p:spPr>
          <a:xfrm>
            <a:off x="0" y="1158480"/>
            <a:ext cx="7023000" cy="510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612649" y="365760"/>
            <a:ext cx="85581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7023100" y="1158481"/>
            <a:ext cx="5169000" cy="510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91425" bIns="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0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">
  <p:cSld name="Two-column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612648" y="365760"/>
            <a:ext cx="86838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609600" y="1832835"/>
            <a:ext cx="5256600" cy="55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91425" rIns="18287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2"/>
          </p:nvPr>
        </p:nvSpPr>
        <p:spPr>
          <a:xfrm>
            <a:off x="612648" y="2501153"/>
            <a:ext cx="52536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3"/>
          </p:nvPr>
        </p:nvSpPr>
        <p:spPr>
          <a:xfrm>
            <a:off x="6325704" y="1832835"/>
            <a:ext cx="5256600" cy="55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18287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4"/>
          </p:nvPr>
        </p:nvSpPr>
        <p:spPr>
          <a:xfrm>
            <a:off x="6325704" y="2501151"/>
            <a:ext cx="52479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10"/>
          <p:cNvCxnSpPr/>
          <p:nvPr/>
        </p:nvCxnSpPr>
        <p:spPr>
          <a:xfrm>
            <a:off x="6096000" y="1826783"/>
            <a:ext cx="0" cy="5598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10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Picture">
  <p:cSld name="Content with Pictu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0" y="3145006"/>
            <a:ext cx="4864800" cy="312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0075" tIns="137150" rIns="18287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1"/>
          <p:cNvSpPr>
            <a:spLocks noGrp="1"/>
          </p:cNvSpPr>
          <p:nvPr>
            <p:ph type="pic" idx="2"/>
          </p:nvPr>
        </p:nvSpPr>
        <p:spPr>
          <a:xfrm>
            <a:off x="5257801" y="1078656"/>
            <a:ext cx="6934200" cy="51897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609600" y="1078659"/>
            <a:ext cx="42552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11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0" y="3145006"/>
            <a:ext cx="4864800" cy="312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40075" tIns="137150" rIns="18287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609600" y="1078659"/>
            <a:ext cx="4255200" cy="1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5320692" y="1079302"/>
            <a:ext cx="6261600" cy="51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▸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2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– green" type="titleOnly">
  <p:cSld name="TITLE_ONLY">
    <p:bg>
      <p:bgPr>
        <a:solidFill>
          <a:schemeClr val="dk1">
            <a:alpha val="50199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09600" y="1828800"/>
            <a:ext cx="8686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4908754" y="572885"/>
            <a:ext cx="7115906" cy="6167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3"/>
          <p:cNvCxnSpPr/>
          <p:nvPr/>
        </p:nvCxnSpPr>
        <p:spPr>
          <a:xfrm>
            <a:off x="631250" y="0"/>
            <a:ext cx="0" cy="914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" y="139497"/>
            <a:ext cx="231140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8"/>
          <p:cNvPicPr preferRelativeResize="0"/>
          <p:nvPr/>
        </p:nvPicPr>
        <p:blipFill rotWithShape="1">
          <a:blip r:embed="rId2">
            <a:alphaModFix amt="7000"/>
          </a:blip>
          <a:srcRect/>
          <a:stretch/>
        </p:blipFill>
        <p:spPr>
          <a:xfrm>
            <a:off x="4908754" y="572885"/>
            <a:ext cx="7115906" cy="616712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>
            <a:spLocks noGrp="1"/>
          </p:cNvSpPr>
          <p:nvPr>
            <p:ph type="ctrTitle"/>
          </p:nvPr>
        </p:nvSpPr>
        <p:spPr>
          <a:xfrm>
            <a:off x="609600" y="2512291"/>
            <a:ext cx="5486400" cy="2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609600" y="5295900"/>
            <a:ext cx="5486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 i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3" name="Google Shape;73;p8"/>
          <p:cNvCxnSpPr/>
          <p:nvPr/>
        </p:nvCxnSpPr>
        <p:spPr>
          <a:xfrm rot="10800000">
            <a:off x="559202" y="5059136"/>
            <a:ext cx="5536800" cy="0"/>
          </a:xfrm>
          <a:prstGeom prst="straightConnector1">
            <a:avLst/>
          </a:prstGeom>
          <a:noFill/>
          <a:ln w="38100" cap="rnd" cmpd="sng">
            <a:solidFill>
              <a:schemeClr val="accent2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03" y="373115"/>
            <a:ext cx="4054689" cy="15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7174" y="548809"/>
            <a:ext cx="1260763" cy="134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orient="horz" pos="3336">
          <p15:clr>
            <a:srgbClr val="FBAE40"/>
          </p15:clr>
        </p15:guide>
        <p15:guide id="5" pos="5280">
          <p15:clr>
            <a:srgbClr val="FBAE40"/>
          </p15:clr>
        </p15:guide>
        <p15:guide id="6" orient="horz" pos="15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image">
  <p:cSld name="Title slide with image">
    <p:bg>
      <p:bgPr>
        <a:solidFill>
          <a:schemeClr val="dk1">
            <a:alpha val="49800"/>
          </a:schemeClr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/>
          </p:nvPr>
        </p:nvSpPr>
        <p:spPr>
          <a:xfrm>
            <a:off x="609600" y="2512291"/>
            <a:ext cx="5486400" cy="2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609600" y="5295900"/>
            <a:ext cx="5486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82" name="Google Shape;82;p14"/>
          <p:cNvCxnSpPr/>
          <p:nvPr/>
        </p:nvCxnSpPr>
        <p:spPr>
          <a:xfrm rot="10800000">
            <a:off x="559200" y="5059136"/>
            <a:ext cx="5536800" cy="0"/>
          </a:xfrm>
          <a:prstGeom prst="straightConnector1">
            <a:avLst/>
          </a:prstGeom>
          <a:noFill/>
          <a:ln w="38100" cap="rnd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6560636" y="726159"/>
            <a:ext cx="5631300" cy="5395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103" y="373115"/>
            <a:ext cx="4054689" cy="15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174" y="548809"/>
            <a:ext cx="1260763" cy="1344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orient="horz" pos="3336">
          <p15:clr>
            <a:srgbClr val="FBAE40"/>
          </p15:clr>
        </p15:guide>
        <p15:guide id="5" pos="52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r Chart">
  <p:cSld name="Content or Char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09600" y="1853242"/>
            <a:ext cx="109728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12648" y="365760"/>
            <a:ext cx="8683800" cy="12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5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856">
          <p15:clr>
            <a:srgbClr val="FBAE40"/>
          </p15:clr>
        </p15:guide>
        <p15:guide id="4" orient="horz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12648" y="365760"/>
            <a:ext cx="8683800" cy="12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0" lvl="1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L="0" lvl="2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L="0" lvl="3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L="0" lvl="4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L="0" lvl="5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L="0" lvl="6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L="0" lvl="7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L="0" lvl="8" indent="0" algn="ctr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92344" y="154854"/>
            <a:ext cx="774015" cy="825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6"/>
          <p:cNvCxnSpPr/>
          <p:nvPr/>
        </p:nvCxnSpPr>
        <p:spPr>
          <a:xfrm>
            <a:off x="11054147" y="0"/>
            <a:ext cx="0" cy="98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12775" y="1735138"/>
            <a:ext cx="10756800" cy="4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09600" y="7747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09600" y="2006600"/>
            <a:ext cx="109728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TR"/>
              <a:buChar char="▸"/>
              <a:defRPr sz="2800" b="0" i="0" u="none" strike="noStrike" cap="none">
                <a:solidFill>
                  <a:srgbClr val="08040E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TR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8040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8040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8040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F841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F8414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296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4104">
          <p15:clr>
            <a:srgbClr val="F26B43"/>
          </p15:clr>
        </p15:guide>
        <p15:guide id="5" orient="horz" pos="5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7747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09600" y="2006600"/>
            <a:ext cx="109728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TR"/>
              <a:buChar char="▸"/>
              <a:defRPr sz="2800" b="0" i="0" u="none" strike="noStrike" cap="none">
                <a:solidFill>
                  <a:srgbClr val="161717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TR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6171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6171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6171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F841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F8414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-2" y="6629400"/>
            <a:ext cx="107358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4007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dt" idx="10"/>
          </p:nvPr>
        </p:nvSpPr>
        <p:spPr>
          <a:xfrm>
            <a:off x="10735818" y="6629400"/>
            <a:ext cx="846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582400" y="6629400"/>
            <a:ext cx="609600" cy="22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9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296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4104">
          <p15:clr>
            <a:srgbClr val="F26B43"/>
          </p15:clr>
        </p15:guide>
        <p15:guide id="5" orient="horz" pos="5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>
            <a:spLocks noGrp="1"/>
          </p:cNvSpPr>
          <p:nvPr>
            <p:ph type="ctrTitle"/>
          </p:nvPr>
        </p:nvSpPr>
        <p:spPr>
          <a:xfrm>
            <a:off x="620486" y="2872885"/>
            <a:ext cx="10036628" cy="16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dirty="0"/>
              <a:t>Fund Balance Projection as of March 10, 2025 </a:t>
            </a:r>
            <a:br>
              <a:rPr lang="en-US" dirty="0"/>
            </a:br>
            <a:r>
              <a:rPr lang="en-US" dirty="0">
                <a:solidFill>
                  <a:srgbClr val="AF8414"/>
                </a:solidFill>
              </a:rPr>
              <a:t>2024-2025 School Year</a:t>
            </a:r>
            <a:endParaRPr dirty="0"/>
          </a:p>
        </p:txBody>
      </p:sp>
      <p:sp>
        <p:nvSpPr>
          <p:cNvPr id="146" name="Google Shape;146;p1"/>
          <p:cNvSpPr txBox="1">
            <a:spLocks noGrp="1"/>
          </p:cNvSpPr>
          <p:nvPr>
            <p:ph type="subTitle" idx="1"/>
          </p:nvPr>
        </p:nvSpPr>
        <p:spPr>
          <a:xfrm>
            <a:off x="609600" y="5295900"/>
            <a:ext cx="5486400" cy="984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Board of Education Presentation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March 12, 2025</a:t>
            </a:r>
            <a:endParaRPr b="1" dirty="0"/>
          </a:p>
        </p:txBody>
      </p:sp>
      <p:cxnSp>
        <p:nvCxnSpPr>
          <p:cNvPr id="147" name="Google Shape;147;p1"/>
          <p:cNvCxnSpPr/>
          <p:nvPr/>
        </p:nvCxnSpPr>
        <p:spPr>
          <a:xfrm>
            <a:off x="540589" y="1949569"/>
            <a:ext cx="10975675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EF3114-BCBB-496E-9B15-1D526C6F8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910e10749_0_133"/>
          <p:cNvSpPr txBox="1">
            <a:spLocks noGrp="1"/>
          </p:cNvSpPr>
          <p:nvPr>
            <p:ph type="title"/>
          </p:nvPr>
        </p:nvSpPr>
        <p:spPr>
          <a:xfrm>
            <a:off x="227761" y="77098"/>
            <a:ext cx="103731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/>
              <a:t>Why a Fund Balance Projection?</a:t>
            </a:r>
            <a:endParaRPr dirty="0"/>
          </a:p>
        </p:txBody>
      </p:sp>
      <p:cxnSp>
        <p:nvCxnSpPr>
          <p:cNvPr id="208" name="Google Shape;208;g31910e10749_0_133"/>
          <p:cNvCxnSpPr/>
          <p:nvPr/>
        </p:nvCxnSpPr>
        <p:spPr>
          <a:xfrm>
            <a:off x="-11" y="897569"/>
            <a:ext cx="10975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g31910e10749_0_133"/>
          <p:cNvSpPr txBox="1"/>
          <p:nvPr/>
        </p:nvSpPr>
        <p:spPr>
          <a:xfrm>
            <a:off x="372480" y="800098"/>
            <a:ext cx="10466400" cy="5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Deficit or Surplus</a:t>
            </a:r>
          </a:p>
          <a:p>
            <a:pPr marL="1033463" lvl="7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</a:rPr>
              <a:t>Do we have the funds to appropriate?</a:t>
            </a:r>
          </a:p>
          <a:p>
            <a:pPr marL="739775" lvl="0" indent="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1"/>
                </a:solidFill>
              </a:rPr>
              <a:t>Can we transfer surplus to fund reserves?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Long-range planning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Financial health &amp; stability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Cover unanticipated deficits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Compliance with NYS OSC &amp; NYSED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16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16171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16171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1A066-A6FD-4C1B-B279-BBB59544B5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/>
          <p:nvPr/>
        </p:nvSpPr>
        <p:spPr>
          <a:xfrm>
            <a:off x="5679250" y="1635050"/>
            <a:ext cx="651900" cy="82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225400" y="207478"/>
            <a:ext cx="10573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/>
              <a:t>Fund Balance – 4 Classifications:</a:t>
            </a:r>
            <a:endParaRPr b="1" dirty="0"/>
          </a:p>
        </p:txBody>
      </p:sp>
      <p:sp>
        <p:nvSpPr>
          <p:cNvPr id="156" name="Google Shape;156;p2"/>
          <p:cNvSpPr txBox="1">
            <a:spLocks noGrp="1"/>
          </p:cNvSpPr>
          <p:nvPr>
            <p:ph type="body" idx="2"/>
          </p:nvPr>
        </p:nvSpPr>
        <p:spPr>
          <a:xfrm>
            <a:off x="225400" y="990330"/>
            <a:ext cx="10755600" cy="5141684"/>
          </a:xfrm>
          <a:prstGeom prst="rect">
            <a:avLst/>
          </a:prstGeom>
          <a:noFill/>
          <a:ln w="9525" cap="flat" cmpd="sng">
            <a:solidFill>
              <a:srgbClr val="00A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91425" bIns="0" anchor="t" anchorCtr="0">
            <a:normAutofit/>
          </a:bodyPr>
          <a:lstStyle/>
          <a:p>
            <a:pPr marL="228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Restricted Fund Balance </a:t>
            </a:r>
            <a:r>
              <a:rPr lang="en-US" sz="3600" dirty="0">
                <a:latin typeface="+mj-lt"/>
              </a:rPr>
              <a:t>– </a:t>
            </a:r>
            <a:r>
              <a:rPr lang="en-US" sz="3600" dirty="0">
                <a:solidFill>
                  <a:srgbClr val="877429"/>
                </a:solidFill>
                <a:latin typeface="+mj-lt"/>
              </a:rPr>
              <a:t>Reserve accounts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Assigned Appropriated FB </a:t>
            </a:r>
            <a:r>
              <a:rPr lang="en-US" sz="3600" dirty="0">
                <a:latin typeface="+mj-lt"/>
              </a:rPr>
              <a:t>– </a:t>
            </a:r>
            <a:r>
              <a:rPr lang="en-US" sz="3600" dirty="0">
                <a:solidFill>
                  <a:srgbClr val="877429"/>
                </a:solidFill>
                <a:latin typeface="+mj-lt"/>
              </a:rPr>
              <a:t>funds set-aside to fund next year’s budget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Unassigned Appropriated FB </a:t>
            </a:r>
            <a:r>
              <a:rPr lang="en-US" sz="3600" dirty="0">
                <a:latin typeface="+mj-lt"/>
              </a:rPr>
              <a:t>–</a:t>
            </a:r>
            <a:r>
              <a:rPr lang="en-US" sz="3600" dirty="0">
                <a:solidFill>
                  <a:srgbClr val="877429"/>
                </a:solidFill>
                <a:latin typeface="+mj-lt"/>
              </a:rPr>
              <a:t> purchase orders carried over into the next school 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Unassigned Unappropriated FB </a:t>
            </a:r>
            <a:r>
              <a:rPr lang="en-US" sz="3600" dirty="0">
                <a:latin typeface="+mj-lt"/>
              </a:rPr>
              <a:t>– </a:t>
            </a:r>
            <a:r>
              <a:rPr lang="en-US" sz="3600" dirty="0">
                <a:solidFill>
                  <a:srgbClr val="877429"/>
                </a:solidFill>
                <a:latin typeface="+mj-lt"/>
              </a:rPr>
              <a:t>undesignated, remaining funds	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+mj-lt"/>
              </a:rPr>
              <a:t>NYS Office of Comptroller – 4% of next year’s budget</a:t>
            </a:r>
          </a:p>
          <a:p>
            <a:pPr marL="228600" lvl="0" indent="-2730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▸"/>
            </a:pPr>
            <a:endParaRPr sz="2700" b="1" i="1" dirty="0">
              <a:solidFill>
                <a:srgbClr val="00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2DF2D-E9A1-4F6E-8589-B08C3F3D77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F6FFE-8C05-46F9-9EEC-ED8B7016DC47}"/>
              </a:ext>
            </a:extLst>
          </p:cNvPr>
          <p:cNvSpPr txBox="1"/>
          <p:nvPr/>
        </p:nvSpPr>
        <p:spPr>
          <a:xfrm>
            <a:off x="261257" y="2035629"/>
            <a:ext cx="114082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6/30/24 Unassigned Unappropriated FB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 1,989,971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PLUS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24/25 Assigned Appropriated FB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    921,815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24/25 Assigned Unappropriated FB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    145,942</a:t>
            </a:r>
          </a:p>
          <a:p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Projected Revenues	*				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(94.64% of Budget) 		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 	$23,702,990</a:t>
            </a: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200" i="1" dirty="0">
                <a:solidFill>
                  <a:schemeClr val="bg1">
                    <a:lumMod val="95000"/>
                  </a:schemeClr>
                </a:solidFill>
              </a:rPr>
              <a:t>*No Reserves applied to Revenues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Google Shape;154;p2">
            <a:extLst>
              <a:ext uri="{FF2B5EF4-FFF2-40B4-BE49-F238E27FC236}">
                <a16:creationId xmlns:a16="http://schemas.microsoft.com/office/drawing/2014/main" id="{2343DA4D-9F95-406E-9177-6C986CB3C8C5}"/>
              </a:ext>
            </a:extLst>
          </p:cNvPr>
          <p:cNvSpPr txBox="1">
            <a:spLocks/>
          </p:cNvSpPr>
          <p:nvPr/>
        </p:nvSpPr>
        <p:spPr>
          <a:xfrm>
            <a:off x="5905500" y="381650"/>
            <a:ext cx="5783514" cy="144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dirty="0"/>
              <a:t>Fund Balance Projection Calculation 6/30/25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1BC12F-E077-47DB-BD80-7B8F71701188}"/>
              </a:ext>
            </a:extLst>
          </p:cNvPr>
          <p:cNvCxnSpPr>
            <a:cxnSpLocks/>
          </p:cNvCxnSpPr>
          <p:nvPr/>
        </p:nvCxnSpPr>
        <p:spPr>
          <a:xfrm>
            <a:off x="261257" y="2862943"/>
            <a:ext cx="1128848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DBFFB-145B-445A-86AA-ED3B92C9C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F6FFE-8C05-46F9-9EEC-ED8B7016DC47}"/>
              </a:ext>
            </a:extLst>
          </p:cNvPr>
          <p:cNvSpPr txBox="1"/>
          <p:nvPr/>
        </p:nvSpPr>
        <p:spPr>
          <a:xfrm>
            <a:off x="280786" y="1926771"/>
            <a:ext cx="114082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LESS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Projected Expenditures			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$23,602,856</a:t>
            </a:r>
          </a:p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(94.79% of Budget)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25/26 Assigned Appropriated FB 	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    921,815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25/26 Assigned Unappropriated FB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(Projected)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    150,000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6/30/25 Unassigned Unappropriated FB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 2,086,048</a:t>
            </a:r>
          </a:p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Projected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53BC7-545E-4BA9-B23E-C1A96A2A5D94}"/>
              </a:ext>
            </a:extLst>
          </p:cNvPr>
          <p:cNvCxnSpPr>
            <a:cxnSpLocks/>
          </p:cNvCxnSpPr>
          <p:nvPr/>
        </p:nvCxnSpPr>
        <p:spPr>
          <a:xfrm>
            <a:off x="119743" y="5410200"/>
            <a:ext cx="1128848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54;p2">
            <a:extLst>
              <a:ext uri="{FF2B5EF4-FFF2-40B4-BE49-F238E27FC236}">
                <a16:creationId xmlns:a16="http://schemas.microsoft.com/office/drawing/2014/main" id="{48EF0258-6704-4EBE-8AD1-EA6E6E7C7A8B}"/>
              </a:ext>
            </a:extLst>
          </p:cNvPr>
          <p:cNvSpPr txBox="1">
            <a:spLocks/>
          </p:cNvSpPr>
          <p:nvPr/>
        </p:nvSpPr>
        <p:spPr>
          <a:xfrm>
            <a:off x="5905500" y="381650"/>
            <a:ext cx="5783514" cy="144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dirty="0"/>
              <a:t>Fund Balance Projection Calculation 6/30/25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F173B-9708-4966-A3CC-8F869C535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d08f551bb_0_0"/>
          <p:cNvSpPr txBox="1">
            <a:spLocks noGrp="1"/>
          </p:cNvSpPr>
          <p:nvPr>
            <p:ph type="body" idx="1"/>
          </p:nvPr>
        </p:nvSpPr>
        <p:spPr>
          <a:xfrm>
            <a:off x="468085" y="1059114"/>
            <a:ext cx="4746172" cy="424222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640075" tIns="137150" rIns="182875" bIns="0" anchor="ctr" anchorCtr="0">
            <a:norm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 dirty="0"/>
              <a:t>	</a:t>
            </a:r>
            <a:endParaRPr sz="2800" i="1" dirty="0"/>
          </a:p>
        </p:txBody>
      </p:sp>
      <p:sp>
        <p:nvSpPr>
          <p:cNvPr id="175" name="Google Shape;175;g31d08f551bb_0_0"/>
          <p:cNvSpPr txBox="1">
            <a:spLocks noGrp="1"/>
          </p:cNvSpPr>
          <p:nvPr>
            <p:ph type="title"/>
          </p:nvPr>
        </p:nvSpPr>
        <p:spPr>
          <a:xfrm>
            <a:off x="114150" y="-95100"/>
            <a:ext cx="10747500" cy="8952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Reserve Transfer Recommendations</a:t>
            </a:r>
            <a:endParaRPr dirty="0"/>
          </a:p>
        </p:txBody>
      </p:sp>
      <p:cxnSp>
        <p:nvCxnSpPr>
          <p:cNvPr id="176" name="Google Shape;176;g31d08f551bb_0_0"/>
          <p:cNvCxnSpPr/>
          <p:nvPr/>
        </p:nvCxnSpPr>
        <p:spPr>
          <a:xfrm>
            <a:off x="-11" y="800094"/>
            <a:ext cx="10975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99;p3">
            <a:extLst>
              <a:ext uri="{FF2B5EF4-FFF2-40B4-BE49-F238E27FC236}">
                <a16:creationId xmlns:a16="http://schemas.microsoft.com/office/drawing/2014/main" id="{79BE2C3F-CFB4-4EF4-8B45-543B2BE7277D}"/>
              </a:ext>
            </a:extLst>
          </p:cNvPr>
          <p:cNvSpPr txBox="1"/>
          <p:nvPr/>
        </p:nvSpPr>
        <p:spPr>
          <a:xfrm>
            <a:off x="5532663" y="939366"/>
            <a:ext cx="4746172" cy="47474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16171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D5DAC-AB20-402F-8257-1F55A99EE91A}"/>
              </a:ext>
            </a:extLst>
          </p:cNvPr>
          <p:cNvSpPr txBox="1"/>
          <p:nvPr/>
        </p:nvSpPr>
        <p:spPr>
          <a:xfrm>
            <a:off x="566057" y="1447802"/>
            <a:ext cx="42780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6/30/25 Unassigned Unappropriated Fund Balance, </a:t>
            </a:r>
          </a:p>
          <a:p>
            <a:r>
              <a:rPr lang="en-US" sz="3200" dirty="0">
                <a:solidFill>
                  <a:schemeClr val="bg1"/>
                </a:solidFill>
              </a:rPr>
              <a:t>$2,086,048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% of the 2025/2026 Budget^, 8.31%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454C41-33DE-4B45-A519-62A6D3AC9C07}"/>
              </a:ext>
            </a:extLst>
          </p:cNvPr>
          <p:cNvSpPr txBox="1"/>
          <p:nvPr/>
        </p:nvSpPr>
        <p:spPr>
          <a:xfrm>
            <a:off x="5581649" y="939371"/>
            <a:ext cx="46645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LESS</a:t>
            </a:r>
            <a:r>
              <a:rPr lang="en-US" sz="2800" dirty="0">
                <a:solidFill>
                  <a:schemeClr val="accent1"/>
                </a:solidFill>
              </a:rPr>
              <a:t> Transfer to Restricted Fund Balance: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Repair Reserve, $600,000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</a:t>
            </a:r>
            <a:r>
              <a:rPr lang="en-US" sz="1800" dirty="0">
                <a:solidFill>
                  <a:schemeClr val="accent1"/>
                </a:solidFill>
              </a:rPr>
              <a:t>(Not to Exceed, voter approval required)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Capital Reserve for Bus Purchases, $500,000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    (Maximum deposit)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Liability &amp; Property Loss Reserve, $35,000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7CB13-49AB-4C3B-A974-DAAEEB8C581F}"/>
              </a:ext>
            </a:extLst>
          </p:cNvPr>
          <p:cNvSpPr txBox="1"/>
          <p:nvPr/>
        </p:nvSpPr>
        <p:spPr>
          <a:xfrm>
            <a:off x="5581649" y="5686824"/>
            <a:ext cx="6289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Total Reserve Transfer Recommendation, $1,135,000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1BDB00-FDF0-481B-83BC-B9F243D83502}"/>
              </a:ext>
            </a:extLst>
          </p:cNvPr>
          <p:cNvSpPr txBox="1"/>
          <p:nvPr/>
        </p:nvSpPr>
        <p:spPr>
          <a:xfrm>
            <a:off x="468084" y="5301343"/>
            <a:ext cx="474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^Using $25,100,000 for the 2025/2026 Budget. </a:t>
            </a:r>
          </a:p>
          <a:p>
            <a:r>
              <a:rPr lang="en-US" sz="1800" dirty="0"/>
              <a:t>Per §1318 of the Real Property Tax Law, 4% of next year’s budget</a:t>
            </a:r>
          </a:p>
        </p:txBody>
      </p:sp>
      <p:sp>
        <p:nvSpPr>
          <p:cNvPr id="12" name="Google Shape;256;g31910e10749_0_197">
            <a:extLst>
              <a:ext uri="{FF2B5EF4-FFF2-40B4-BE49-F238E27FC236}">
                <a16:creationId xmlns:a16="http://schemas.microsoft.com/office/drawing/2014/main" id="{D0B27C68-BB60-4252-83C1-AC7E91BA760D}"/>
              </a:ext>
            </a:extLst>
          </p:cNvPr>
          <p:cNvSpPr txBox="1"/>
          <p:nvPr/>
        </p:nvSpPr>
        <p:spPr>
          <a:xfrm>
            <a:off x="10447564" y="1341628"/>
            <a:ext cx="1624694" cy="40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alatino Linotype"/>
                <a:ea typeface="Palatino Linotype"/>
                <a:cs typeface="Palatino Linotype"/>
                <a:sym typeface="Palatino Linotype"/>
              </a:rPr>
              <a:t>When District has Surpluses, transfer to reserve as per Reserve Plan guidance </a:t>
            </a:r>
            <a:endParaRPr sz="24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72067-1872-4AB6-8103-59DF98F9E5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F6FFE-8C05-46F9-9EEC-ED8B7016DC47}"/>
              </a:ext>
            </a:extLst>
          </p:cNvPr>
          <p:cNvSpPr txBox="1"/>
          <p:nvPr/>
        </p:nvSpPr>
        <p:spPr>
          <a:xfrm>
            <a:off x="261257" y="1839685"/>
            <a:ext cx="114082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6/30/25 Unassigned Unappropriated FB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$ 2,086,048</a:t>
            </a:r>
          </a:p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Projected</a:t>
            </a:r>
          </a:p>
          <a:p>
            <a:endParaRPr lang="en-US" sz="12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PLUS 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Transfer out of Reserve	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     57,000</a:t>
            </a:r>
          </a:p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(EBALR for sick time payouts at retirement)</a:t>
            </a:r>
          </a:p>
          <a:p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LESS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Transfer to Restricted FB (3 Reserves)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$ 1,135,000</a:t>
            </a:r>
          </a:p>
          <a:p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6/30/25 Unassigned Unappropriated FB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$ 1,008,048</a:t>
            </a:r>
          </a:p>
          <a:p>
            <a:r>
              <a:rPr lang="en-US" sz="3200" i="1" dirty="0">
                <a:solidFill>
                  <a:schemeClr val="bg1">
                    <a:lumMod val="95000"/>
                  </a:schemeClr>
                </a:solidFill>
              </a:rPr>
              <a:t>Projected</a:t>
            </a: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853BC7-545E-4BA9-B23E-C1A96A2A5D94}"/>
              </a:ext>
            </a:extLst>
          </p:cNvPr>
          <p:cNvCxnSpPr>
            <a:cxnSpLocks/>
          </p:cNvCxnSpPr>
          <p:nvPr/>
        </p:nvCxnSpPr>
        <p:spPr>
          <a:xfrm>
            <a:off x="94771" y="2961563"/>
            <a:ext cx="1128848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36CD94-3CE0-489B-9D41-F7FACC3ECA72}"/>
              </a:ext>
            </a:extLst>
          </p:cNvPr>
          <p:cNvCxnSpPr>
            <a:cxnSpLocks/>
          </p:cNvCxnSpPr>
          <p:nvPr/>
        </p:nvCxnSpPr>
        <p:spPr>
          <a:xfrm>
            <a:off x="94771" y="5410849"/>
            <a:ext cx="11288486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54;p2">
            <a:extLst>
              <a:ext uri="{FF2B5EF4-FFF2-40B4-BE49-F238E27FC236}">
                <a16:creationId xmlns:a16="http://schemas.microsoft.com/office/drawing/2014/main" id="{C5AF426D-844E-4DE5-BE64-C73C596F8654}"/>
              </a:ext>
            </a:extLst>
          </p:cNvPr>
          <p:cNvSpPr txBox="1">
            <a:spLocks/>
          </p:cNvSpPr>
          <p:nvPr/>
        </p:nvSpPr>
        <p:spPr>
          <a:xfrm>
            <a:off x="5965371" y="229898"/>
            <a:ext cx="5783514" cy="144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dirty="0"/>
              <a:t>Fund Balance Projection Calculation 6/30/25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B4C97-83E9-4C3A-A5D5-FF9AE817CA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8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910e10749_0_197"/>
          <p:cNvSpPr txBox="1">
            <a:spLocks noGrp="1"/>
          </p:cNvSpPr>
          <p:nvPr>
            <p:ph type="title"/>
          </p:nvPr>
        </p:nvSpPr>
        <p:spPr>
          <a:xfrm>
            <a:off x="227761" y="131467"/>
            <a:ext cx="103731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/>
              <a:t>Fund Balance Scenarios</a:t>
            </a:r>
            <a:endParaRPr dirty="0"/>
          </a:p>
        </p:txBody>
      </p:sp>
      <p:graphicFrame>
        <p:nvGraphicFramePr>
          <p:cNvPr id="255" name="Google Shape;255;g31910e10749_0_197"/>
          <p:cNvGraphicFramePr/>
          <p:nvPr>
            <p:extLst>
              <p:ext uri="{D42A27DB-BD31-4B8C-83A1-F6EECF244321}">
                <p14:modId xmlns:p14="http://schemas.microsoft.com/office/powerpoint/2010/main" val="2811486756"/>
              </p:ext>
            </p:extLst>
          </p:nvPr>
        </p:nvGraphicFramePr>
        <p:xfrm>
          <a:off x="227761" y="1469571"/>
          <a:ext cx="10875669" cy="5275262"/>
        </p:xfrm>
        <a:graphic>
          <a:graphicData uri="http://schemas.openxmlformats.org/drawingml/2006/table">
            <a:tbl>
              <a:tblPr>
                <a:noFill/>
                <a:tableStyleId>{17ECE537-13BE-442E-A270-CCA3B896624E}</a:tableStyleId>
              </a:tblPr>
              <a:tblGrid>
                <a:gridCol w="378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39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Where does Unassigned Unappropriated FB goes?   </a:t>
                      </a:r>
                      <a:r>
                        <a:rPr lang="en-US" sz="1600" b="1" i="1" dirty="0"/>
                        <a:t>(EBLAR Reserve Transfer In applied)</a:t>
                      </a:r>
                      <a:endParaRPr sz="2100" b="1" i="1" dirty="0"/>
                    </a:p>
                  </a:txBody>
                  <a:tcPr marL="91425" marR="91425" marT="91425" marB="91425" anchor="b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Unassigned Unappropriated FB Amount</a:t>
                      </a:r>
                      <a:endParaRPr sz="2100" b="1" dirty="0"/>
                    </a:p>
                  </a:txBody>
                  <a:tcPr marL="91425" marR="91425" marT="91425" marB="91425" anchor="b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Unassigned Unappropriated FB % goes to</a:t>
                      </a:r>
                      <a:endParaRPr sz="2100" b="1" dirty="0"/>
                    </a:p>
                  </a:txBody>
                  <a:tcPr marL="91425" marR="91425" marT="91425" marB="91425" anchor="b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/>
                        <a:t>Amount over the 4%</a:t>
                      </a:r>
                      <a:endParaRPr sz="2100" b="1" dirty="0"/>
                    </a:p>
                  </a:txBody>
                  <a:tcPr marL="91425" marR="91425" marT="91425" marB="91425" anchor="b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rgbClr val="005B25"/>
                          </a:solidFill>
                        </a:rPr>
                        <a:t>With No Reserve Transfers</a:t>
                      </a:r>
                      <a:endParaRPr sz="2200" b="1" dirty="0">
                        <a:solidFill>
                          <a:srgbClr val="005B25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$ 2,143,048</a:t>
                      </a:r>
                      <a:endParaRPr sz="24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8.54%</a:t>
                      </a:r>
                      <a:endParaRPr sz="24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$1,139,048</a:t>
                      </a:r>
                      <a:endParaRPr sz="24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rgbClr val="005B25"/>
                          </a:solidFill>
                        </a:rPr>
                        <a:t>Repair Reserve Transfer only</a:t>
                      </a:r>
                      <a:endParaRPr sz="2200" b="1" dirty="0">
                        <a:solidFill>
                          <a:srgbClr val="005B25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$ 1,543,048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6.15%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$   539,048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rgbClr val="005B25"/>
                          </a:solidFill>
                        </a:rPr>
                        <a:t>Capital Reserve Transfer only </a:t>
                      </a:r>
                      <a:endParaRPr sz="22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$ 1,643,048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6.55%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$   639,048 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2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dirty="0">
                          <a:solidFill>
                            <a:srgbClr val="005B25"/>
                          </a:solidFill>
                        </a:rPr>
                        <a:t>Repair &amp; Capital Reserve Transfer </a:t>
                      </a:r>
                      <a:endParaRPr sz="22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$ 1,043,048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4.16%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$     39,048</a:t>
                      </a:r>
                      <a:endParaRPr sz="24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7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0" u="none" strike="noStrike" cap="none" dirty="0">
                          <a:solidFill>
                            <a:srgbClr val="005B25"/>
                          </a:solidFill>
                          <a:latin typeface="Arial"/>
                          <a:cs typeface="Arial"/>
                          <a:sym typeface="Arial"/>
                        </a:rPr>
                        <a:t>With Repair, Capital, &amp; </a:t>
                      </a:r>
                      <a:r>
                        <a:rPr lang="en-US" sz="2100" b="1" i="0" u="none" strike="noStrike" cap="none" dirty="0" err="1">
                          <a:solidFill>
                            <a:srgbClr val="005B25"/>
                          </a:solidFill>
                          <a:latin typeface="Arial"/>
                          <a:cs typeface="Arial"/>
                          <a:sym typeface="Arial"/>
                        </a:rPr>
                        <a:t>Liab</a:t>
                      </a:r>
                      <a:r>
                        <a:rPr lang="en-US" sz="2100" b="1" i="0" u="none" strike="noStrike" cap="none" dirty="0">
                          <a:solidFill>
                            <a:srgbClr val="005B25"/>
                          </a:solidFill>
                          <a:latin typeface="Arial"/>
                          <a:cs typeface="Arial"/>
                          <a:sym typeface="Arial"/>
                        </a:rPr>
                        <a:t>/Prop Reserve Transfer </a:t>
                      </a:r>
                      <a:endParaRPr sz="2100" b="1" i="0" u="none" strike="noStrike" cap="none" dirty="0">
                        <a:solidFill>
                          <a:srgbClr val="005B25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$ 1,008,048</a:t>
                      </a:r>
                      <a:endParaRPr sz="24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4.02%</a:t>
                      </a:r>
                      <a:endParaRPr sz="24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/>
                        <a:t>$       4,048</a:t>
                      </a:r>
                      <a:endParaRPr sz="24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5B2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57" name="Google Shape;257;g31910e10749_0_197"/>
          <p:cNvCxnSpPr/>
          <p:nvPr/>
        </p:nvCxnSpPr>
        <p:spPr>
          <a:xfrm>
            <a:off x="0" y="859848"/>
            <a:ext cx="10975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2CF12-4858-48DD-B837-A6C1C33C5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C4BC7-70C1-487D-83A3-3B3BFCBD3EEC}"/>
              </a:ext>
            </a:extLst>
          </p:cNvPr>
          <p:cNvSpPr txBox="1"/>
          <p:nvPr/>
        </p:nvSpPr>
        <p:spPr>
          <a:xfrm>
            <a:off x="227760" y="956347"/>
            <a:ext cx="1087566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NOTE: FB amount/percent over the 4% based on the 2025/2026 Budget at </a:t>
            </a:r>
            <a:r>
              <a:rPr lang="en-US" sz="2000" b="1" i="1" u="sng" dirty="0"/>
              <a:t>$25,100,000</a:t>
            </a:r>
            <a:r>
              <a:rPr lang="en-US" sz="2000" b="1" i="1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347800" y="249875"/>
            <a:ext cx="105735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/>
              <a:t>Appropriating Reserves</a:t>
            </a:r>
            <a:endParaRPr b="1" dirty="0"/>
          </a:p>
        </p:txBody>
      </p:sp>
      <p:sp>
        <p:nvSpPr>
          <p:cNvPr id="201" name="Google Shape;201;p3"/>
          <p:cNvSpPr txBox="1"/>
          <p:nvPr/>
        </p:nvSpPr>
        <p:spPr>
          <a:xfrm>
            <a:off x="6565935" y="1260128"/>
            <a:ext cx="5266835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00A4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Restricted Fund Balance (Reserves) Breakdown:</a:t>
            </a:r>
            <a:endParaRPr sz="2500" dirty="0">
              <a:solidFill>
                <a:srgbClr val="00A4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02" name="Google Shape;202;p3"/>
          <p:cNvCxnSpPr/>
          <p:nvPr/>
        </p:nvCxnSpPr>
        <p:spPr>
          <a:xfrm>
            <a:off x="92439" y="1053294"/>
            <a:ext cx="109758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9D0AA23-0E33-4713-86BE-795273949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60" y="2129228"/>
            <a:ext cx="5642318" cy="3988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C5809-AD55-4610-9C3F-9B568E706A65}"/>
              </a:ext>
            </a:extLst>
          </p:cNvPr>
          <p:cNvSpPr txBox="1"/>
          <p:nvPr/>
        </p:nvSpPr>
        <p:spPr>
          <a:xfrm>
            <a:off x="92439" y="1168840"/>
            <a:ext cx="60951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/>
              <a:t>We will appropriate Reserve(s) as Revenues for the 2025/2026 budget: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Worker’s Comp. Reserve – to offset Insurance premium, </a:t>
            </a:r>
            <a:r>
              <a:rPr lang="en-US" sz="2000" b="1" dirty="0">
                <a:solidFill>
                  <a:srgbClr val="006600"/>
                </a:solidFill>
              </a:rPr>
              <a:t>$40,184 </a:t>
            </a:r>
          </a:p>
          <a:p>
            <a:r>
              <a:rPr lang="en-US" sz="2000" dirty="0">
                <a:solidFill>
                  <a:srgbClr val="006600"/>
                </a:solidFill>
              </a:rPr>
              <a:t>    (24/25 year District appropriated $55,631)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ERS Retirement Reserve – to offset Retirement contributions, </a:t>
            </a:r>
            <a:r>
              <a:rPr lang="en-US" sz="2000" b="1" dirty="0">
                <a:solidFill>
                  <a:srgbClr val="006600"/>
                </a:solidFill>
              </a:rPr>
              <a:t>$100,000</a:t>
            </a:r>
          </a:p>
          <a:p>
            <a:r>
              <a:rPr lang="en-US" sz="2000" dirty="0">
                <a:solidFill>
                  <a:srgbClr val="006600"/>
                </a:solidFill>
              </a:rPr>
              <a:t>    (24/25 year District appropriated $72,183)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TRS Retirement Reserve – to offset Retirement contributions, </a:t>
            </a:r>
            <a:r>
              <a:rPr lang="en-US" sz="2000" b="1" dirty="0">
                <a:solidFill>
                  <a:srgbClr val="006600"/>
                </a:solidFill>
              </a:rPr>
              <a:t>$100,000</a:t>
            </a:r>
          </a:p>
          <a:p>
            <a:r>
              <a:rPr lang="en-US" sz="2000" dirty="0">
                <a:solidFill>
                  <a:srgbClr val="006600"/>
                </a:solidFill>
              </a:rPr>
              <a:t>    (24/25 year District appropriated $100,000)</a:t>
            </a:r>
          </a:p>
          <a:p>
            <a:endParaRPr lang="en-US" sz="2400" i="1" dirty="0"/>
          </a:p>
          <a:p>
            <a:r>
              <a:rPr lang="en-US" sz="2400" i="1" dirty="0"/>
              <a:t>*Will appropriate more as needed from the ERS and/or TRS Reserve to fill the budget gap.*</a:t>
            </a:r>
          </a:p>
          <a:p>
            <a:endParaRPr lang="en-US" sz="20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84636-A96C-478F-9002-3A5FC9E52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CS PPT Template">
  <a:themeElements>
    <a:clrScheme name="Middleburg">
      <a:dk1>
        <a:srgbClr val="00430E"/>
      </a:dk1>
      <a:lt1>
        <a:srgbClr val="FFFFFF"/>
      </a:lt1>
      <a:dk2>
        <a:srgbClr val="592F92"/>
      </a:dk2>
      <a:lt2>
        <a:srgbClr val="E2E3E3"/>
      </a:lt2>
      <a:accent1>
        <a:srgbClr val="007D34"/>
      </a:accent1>
      <a:accent2>
        <a:srgbClr val="E5AE20"/>
      </a:accent2>
      <a:accent3>
        <a:srgbClr val="003C7C"/>
      </a:accent3>
      <a:accent4>
        <a:srgbClr val="8F8E8F"/>
      </a:accent4>
      <a:accent5>
        <a:srgbClr val="006E37"/>
      </a:accent5>
      <a:accent6>
        <a:srgbClr val="915B2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CS PPT Template">
  <a:themeElements>
    <a:clrScheme name="Middleburg">
      <a:dk1>
        <a:srgbClr val="00430E"/>
      </a:dk1>
      <a:lt1>
        <a:srgbClr val="FFFFFF"/>
      </a:lt1>
      <a:dk2>
        <a:srgbClr val="592F92"/>
      </a:dk2>
      <a:lt2>
        <a:srgbClr val="E2E3E3"/>
      </a:lt2>
      <a:accent1>
        <a:srgbClr val="007D34"/>
      </a:accent1>
      <a:accent2>
        <a:srgbClr val="E5AE20"/>
      </a:accent2>
      <a:accent3>
        <a:srgbClr val="003C7C"/>
      </a:accent3>
      <a:accent4>
        <a:srgbClr val="8F8E8F"/>
      </a:accent4>
      <a:accent5>
        <a:srgbClr val="006E37"/>
      </a:accent5>
      <a:accent6>
        <a:srgbClr val="915B2A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614</Words>
  <Application>Microsoft Office PowerPoint</Application>
  <PresentationFormat>Widescreen</PresentationFormat>
  <Paragraphs>126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Palatino Linotype</vt:lpstr>
      <vt:lpstr>Roboto Black</vt:lpstr>
      <vt:lpstr>Wingdings</vt:lpstr>
      <vt:lpstr>Arial Narrow</vt:lpstr>
      <vt:lpstr>Century Gothic</vt:lpstr>
      <vt:lpstr>NTR</vt:lpstr>
      <vt:lpstr>Arial</vt:lpstr>
      <vt:lpstr>Calibri</vt:lpstr>
      <vt:lpstr>MCS PPT Template</vt:lpstr>
      <vt:lpstr>MCS PPT Template</vt:lpstr>
      <vt:lpstr>Fund Balance Projection as of March 10, 2025  2024-2025 School Year</vt:lpstr>
      <vt:lpstr>Why a Fund Balance Projection?</vt:lpstr>
      <vt:lpstr>Fund Balance – 4 Classifications:</vt:lpstr>
      <vt:lpstr>PowerPoint Presentation</vt:lpstr>
      <vt:lpstr>PowerPoint Presentation</vt:lpstr>
      <vt:lpstr>Reserve Transfer Recommendations</vt:lpstr>
      <vt:lpstr>PowerPoint Presentation</vt:lpstr>
      <vt:lpstr>Fund Balance Scenarios</vt:lpstr>
      <vt:lpstr>Appropriating Reserves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3-Year Financial Plan  25-26 through 27-28 years</dc:title>
  <dc:creator>Robyn Bhend</dc:creator>
  <cp:lastModifiedBy>Robyn Bhend</cp:lastModifiedBy>
  <cp:revision>17</cp:revision>
  <cp:lastPrinted>2025-03-09T22:17:45Z</cp:lastPrinted>
  <dcterms:created xsi:type="dcterms:W3CDTF">2024-07-19T00:20:04Z</dcterms:created>
  <dcterms:modified xsi:type="dcterms:W3CDTF">2025-03-09T22:22:19Z</dcterms:modified>
</cp:coreProperties>
</file>