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4" r:id="rId4"/>
    <p:sldId id="287" r:id="rId5"/>
    <p:sldId id="290" r:id="rId6"/>
    <p:sldId id="286" r:id="rId7"/>
    <p:sldId id="288" r:id="rId8"/>
    <p:sldId id="270" r:id="rId9"/>
    <p:sldId id="271" r:id="rId10"/>
    <p:sldId id="268" r:id="rId11"/>
    <p:sldId id="283" r:id="rId12"/>
    <p:sldId id="282" r:id="rId13"/>
    <p:sldId id="291" r:id="rId14"/>
    <p:sldId id="292" r:id="rId15"/>
    <p:sldId id="284" r:id="rId16"/>
    <p:sldId id="274" r:id="rId17"/>
    <p:sldId id="273" r:id="rId18"/>
    <p:sldId id="267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00"/>
    <a:srgbClr val="CC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6A7C82-085A-4C8E-A638-1055ED78B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170162" cy="481311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250-3B2B-499F-86A1-6AAF8DC122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829" y="3"/>
            <a:ext cx="3170162" cy="481311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F8F14BED-0CCC-4573-83D6-5F565D1F5DA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ACEAD-85F3-4851-93A8-8E34EEF32B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890"/>
            <a:ext cx="3170162" cy="481310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E5817-B0D7-4D9F-B43A-54588BC5DA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829" y="9119890"/>
            <a:ext cx="3170162" cy="481310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6B03EFF4-F553-4AF0-ADF5-80DAF463A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341B1179-B9D0-4804-9A75-F2E76F7AF0E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7" rIns="96633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7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2001B935-1AD5-4CE6-B99A-062867907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17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B935-1AD5-4CE6-B99A-0628679072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B935-1AD5-4CE6-B99A-062867907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9F407-8343-ABF1-2EAD-53D15670A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754" y="572885"/>
            <a:ext cx="7115907" cy="616711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C6611126-76EF-2A8D-574F-ADBEFDCF1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512291"/>
            <a:ext cx="5486400" cy="228830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D8385DA-E8DC-D784-28AC-C32E25AF3A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295900"/>
            <a:ext cx="5486400" cy="6477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 spc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B087DE-FDED-767F-ACB9-E3A7FF8FE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59281" y="5059136"/>
            <a:ext cx="5536721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67F3C1-437F-1FDF-89C4-A7688FF2E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9BB1BB7-D847-22DE-0EF6-EF5CEEA83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962D6F4E-6C63-41F6-8F46-E138393D3DF8}" type="datetime1">
              <a:rPr lang="en-US" smtClean="0"/>
              <a:t>3/12/2025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FDE2F2-C3E8-9FA0-B223-DF5DE7FE8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F443E-8F3D-F0EB-A53F-1CB120460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103" y="373115"/>
            <a:ext cx="4054689" cy="1520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A6CA48-9AD5-4AFF-A3DF-771EE874D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74" y="548809"/>
            <a:ext cx="1260763" cy="13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orient="horz" pos="3336">
          <p15:clr>
            <a:srgbClr val="FBAE40"/>
          </p15:clr>
        </p15:guide>
        <p15:guide id="5" pos="5280">
          <p15:clr>
            <a:srgbClr val="FBAE40"/>
          </p15:clr>
        </p15:guide>
        <p15:guide id="6" orient="horz" pos="15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ide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E65A30-B726-4AA5-BF46-BCDDF0A6F1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58480"/>
            <a:ext cx="7023100" cy="5109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00A841E1-C0FB-4B90-D602-41776002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BE107-8DCE-F103-435F-67DD874D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FC3EB641-34BF-4E9E-BF5E-80533AC360C2}" type="datetime1">
              <a:rPr lang="en-US" smtClean="0"/>
              <a:t>3/12/2025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129909-5039-7815-4CA2-7345038B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6D641-2145-4DA7-F64B-6D1F32CD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65760"/>
            <a:ext cx="8558246" cy="712153"/>
          </a:xfrm>
        </p:spPr>
        <p:txBody>
          <a:bodyPr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F7146B2-B738-E705-0F74-40F95D3A855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3100" y="1158479"/>
            <a:ext cx="5168900" cy="5109882"/>
          </a:xfrm>
          <a:solidFill>
            <a:schemeClr val="accent1"/>
          </a:solidFill>
        </p:spPr>
        <p:txBody>
          <a:bodyPr lIns="274320" tIns="274320" rIns="640080" bIns="228600"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74771-380F-7CA4-C71D-97846B54C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ACECF1-A30E-1F0F-D10C-FD0A6EB87F25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0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ide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00A841E1-C0FB-4B90-D602-41776002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BE107-8DCE-F103-435F-67DD874D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CB640908-999D-40B5-984F-560B4359F72F}" type="datetime1">
              <a:rPr lang="en-US" smtClean="0"/>
              <a:t>3/12/2025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129909-5039-7815-4CA2-7345038B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6D641-2145-4DA7-F64B-6D1F32CD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65760"/>
            <a:ext cx="8558246" cy="712153"/>
          </a:xfrm>
        </p:spPr>
        <p:txBody>
          <a:bodyPr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F948E0-A2F0-B11C-0F34-D100826C4A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68899" y="1158479"/>
            <a:ext cx="7023092" cy="5109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FEC062-5C60-E35C-CCEA-46C95195D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B37DF-F60E-DC91-DE97-86CE441FF4B5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F04E-29D9-0A83-7293-E6F77651C5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-2" y="1158480"/>
            <a:ext cx="5168900" cy="5109881"/>
          </a:xfrm>
          <a:solidFill>
            <a:schemeClr val="accent1"/>
          </a:solidFill>
        </p:spPr>
        <p:txBody>
          <a:bodyPr lIns="0" tIns="91440" rIns="91440" anchor="ctr" anchorCtr="0"/>
          <a:lstStyle>
            <a:lvl1pPr indent="-228600"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3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Wide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E65A30-B726-4AA5-BF46-BCDDF0A6F1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58480"/>
            <a:ext cx="7023100" cy="5109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00A841E1-C0FB-4B90-D602-41776002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BE107-8DCE-F103-435F-67DD874D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532413ED-9312-4C16-9D1E-B7167C1340E9}" type="datetime1">
              <a:rPr lang="en-US" smtClean="0"/>
              <a:t>3/12/2025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129909-5039-7815-4CA2-7345038B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6D641-2145-4DA7-F64B-6D1F32CD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65760"/>
            <a:ext cx="8558246" cy="712153"/>
          </a:xfrm>
        </p:spPr>
        <p:txBody>
          <a:bodyPr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F61E9-7941-1552-AC76-7B3F562CFE5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023100" y="1158481"/>
            <a:ext cx="5168900" cy="5109881"/>
          </a:xfrm>
          <a:solidFill>
            <a:schemeClr val="accent2"/>
          </a:solidFill>
        </p:spPr>
        <p:txBody>
          <a:bodyPr tIns="91440" rIns="91440" anchor="ctr" anchorCtr="0"/>
          <a:lstStyle>
            <a:lvl1pPr>
              <a:buClr>
                <a:schemeClr val="bg1"/>
              </a:buClr>
              <a:defRPr/>
            </a:lvl1pPr>
            <a:lvl3pPr>
              <a:buClr>
                <a:schemeClr val="bg1"/>
              </a:buClr>
              <a:defRPr/>
            </a:lvl3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5E404-93B1-E22B-7E84-1A8971660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FBBDD-DEB4-66EB-A276-D9EADD4BED2D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A87C6AE-536D-99B9-E6EF-BDFDAA456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512291"/>
            <a:ext cx="5486400" cy="228830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D33BCC-D5AC-EC44-D270-BE455A68DE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295900"/>
            <a:ext cx="5486400" cy="6477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 spc="0">
                <a:solidFill>
                  <a:schemeClr val="tx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A18773-5D03-B82A-3C7D-DCE9EEDA2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59281" y="5059136"/>
            <a:ext cx="5536719" cy="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505138FA-C1E7-C3C5-3FAE-0B1CC8C725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60636" y="726159"/>
            <a:ext cx="5631363" cy="5395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BBA59041-CCF6-4604-12B2-D6D14A09D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8CE3F5-659F-8745-DE65-ECB567644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AA2BB13A-432F-4A95-839E-679E6A8D521D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5AB46E-F3E4-66B5-0B75-A16827AE7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A6970-4C37-42C0-00E2-4DD78FD44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103" y="373115"/>
            <a:ext cx="4054689" cy="1520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B255B-5498-4B0C-99F2-2F5A9C856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74" y="548809"/>
            <a:ext cx="1260763" cy="13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orient="horz" pos="3336">
          <p15:clr>
            <a:srgbClr val="FBAE40"/>
          </p15:clr>
        </p15:guide>
        <p15:guide id="5" pos="52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9E990B-22D8-55B5-D9E5-6A7D301D0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53242"/>
            <a:ext cx="10972800" cy="4466638"/>
          </a:xfrm>
        </p:spPr>
        <p:txBody>
          <a:bodyPr/>
          <a:lstStyle>
            <a:lvl5pPr>
              <a:defRPr/>
            </a:lvl5pPr>
            <a:lvl6pPr marL="2571750" indent="-285750">
              <a:buFont typeface="Arial" panose="020B0604020202020204" pitchFamily="34" charset="0"/>
              <a:buChar char="•"/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C1380CD-C7BE-B1EB-6A64-77FFF508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760"/>
            <a:ext cx="8683751" cy="12294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BBFBE3E7-8B56-6E84-7A07-4C0E6AF64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7212C1-05BA-BF4B-10DA-20FE7A47A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AFA59B09-1FDB-4B26-9F5A-3BF6A81BAADB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CB2182-9A47-4E4D-812C-239CC0EC9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5585E4-ED9E-223F-21F4-FFCB5D8F0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E0B98F-7EEC-4123-C2B2-54781F4D257D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856">
          <p15:clr>
            <a:srgbClr val="FBAE40"/>
          </p15:clr>
        </p15:guide>
        <p15:guide id="4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760"/>
            <a:ext cx="8683752" cy="1226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832835"/>
            <a:ext cx="5256696" cy="555821"/>
          </a:xfrm>
          <a:solidFill>
            <a:schemeClr val="tx1"/>
          </a:solidFill>
          <a:ln w="25400">
            <a:noFill/>
          </a:ln>
        </p:spPr>
        <p:txBody>
          <a:bodyPr lIns="182880" tIns="91440" rIns="182880" bIns="91440" anchor="ctr">
            <a:normAutofit/>
          </a:bodyPr>
          <a:lstStyle>
            <a:lvl1pPr marL="0" indent="0" algn="l">
              <a:buNone/>
              <a:defRPr sz="2000" b="1" i="0" spc="0">
                <a:solidFill>
                  <a:schemeClr val="bg1"/>
                </a:solidFill>
                <a:latin typeface="Arial Narrow" panose="020B0604020202020204" pitchFamily="34" charset="0"/>
                <a:ea typeface="Roboto Slab Light" panose="020B060402020202020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" y="2501153"/>
            <a:ext cx="5253648" cy="3442447"/>
          </a:xfrm>
        </p:spPr>
        <p:txBody>
          <a:bodyPr/>
          <a:lstStyle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3F31C4-EA42-784D-9762-8C23DE81E8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5704" y="1832835"/>
            <a:ext cx="5256696" cy="555811"/>
          </a:xfrm>
          <a:solidFill>
            <a:schemeClr val="accent1"/>
          </a:solidFill>
          <a:ln w="25400">
            <a:noFill/>
          </a:ln>
        </p:spPr>
        <p:txBody>
          <a:bodyPr lIns="182880" tIns="91440" rIns="182880" bIns="91440" anchor="ctr">
            <a:normAutofit/>
          </a:bodyPr>
          <a:lstStyle>
            <a:lvl1pPr marL="0" indent="0">
              <a:buNone/>
              <a:defRPr lang="en-US" sz="1800" b="1" i="0" kern="1200" spc="0" dirty="0">
                <a:solidFill>
                  <a:schemeClr val="bg1"/>
                </a:solidFill>
                <a:latin typeface="Arial Narrow" panose="020B0604020202020204" pitchFamily="34" charset="0"/>
                <a:ea typeface="Roboto Slab Light" panose="020B060402020202020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5704" y="2501151"/>
            <a:ext cx="5247860" cy="3442449"/>
          </a:xfrm>
        </p:spPr>
        <p:txBody>
          <a:bodyPr lIns="182880"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0CF5DC-CB05-D432-D0E7-A352E1FA1597}"/>
              </a:ext>
            </a:extLst>
          </p:cNvPr>
          <p:cNvCxnSpPr>
            <a:cxnSpLocks/>
          </p:cNvCxnSpPr>
          <p:nvPr/>
        </p:nvCxnSpPr>
        <p:spPr>
          <a:xfrm>
            <a:off x="6096000" y="1826783"/>
            <a:ext cx="0" cy="5598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C5FEC34D-04C8-B762-D25E-460C19ED4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F9D1EF8-1DEA-810E-94B5-8AD3D83B3E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95130AF8-3105-414D-9098-AB5F2CDC68A6}" type="datetime1">
              <a:rPr lang="en-US" smtClean="0"/>
              <a:t>3/12/2025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AFA3AC-3D83-3A4A-40B5-8DFBE2B627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D6991-55EB-34C7-F63A-1A2D57361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54121A-2552-4851-4C33-F2FDA886C5AB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64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760"/>
            <a:ext cx="8683751" cy="12294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9C1EA9-FC8F-8C14-441A-0CAE42BAB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0AF404-79E3-CB27-B0B5-824536DDE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343F531E-F523-420E-98C8-32405A29EE92}" type="datetime1">
              <a:rPr lang="en-US" smtClean="0"/>
              <a:t>3/12/2025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051B17-77FB-947B-6B61-31F9E07D6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997F2-34C7-AABC-1582-E69561CFD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980B4A-443F-4A29-7187-72AAF17AF680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6AB50-1C22-C869-BCA7-24EC084020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735138"/>
            <a:ext cx="10756900" cy="451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slide – green">
    <p:bg>
      <p:bgPr>
        <a:solidFill>
          <a:schemeClr val="tx1">
            <a:alpha val="502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28800"/>
            <a:ext cx="8686800" cy="2971800"/>
          </a:xfrm>
          <a:ln w="25400"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 sz="5400" b="0" i="0" spc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Footer Placeholder 8">
            <a:extLst>
              <a:ext uri="{FF2B5EF4-FFF2-40B4-BE49-F238E27FC236}">
                <a16:creationId xmlns:a16="http://schemas.microsoft.com/office/drawing/2014/main" id="{B510A4F2-35FF-59B6-E3CB-D96164877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4835408-D095-3812-821E-31D77FAB7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1F647015-9891-468C-BE03-40608566F582}" type="datetime1">
              <a:rPr lang="en-US" smtClean="0"/>
              <a:t>3/12/2025</a:t>
            </a:fld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0D6A604-BBB5-F3E0-810A-F9E65679C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ED039-F077-38C9-38EA-89A4E2981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754" y="572885"/>
            <a:ext cx="7115906" cy="6167119"/>
          </a:xfrm>
          <a:prstGeom prst="rect">
            <a:avLst/>
          </a:prstGeom>
          <a:noFill/>
          <a:effectLst>
            <a:softEdge rad="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653A0-1878-DA5E-8A51-F86C7E32C74F}"/>
              </a:ext>
            </a:extLst>
          </p:cNvPr>
          <p:cNvCxnSpPr>
            <a:cxnSpLocks/>
          </p:cNvCxnSpPr>
          <p:nvPr/>
        </p:nvCxnSpPr>
        <p:spPr>
          <a:xfrm>
            <a:off x="631250" y="0"/>
            <a:ext cx="0" cy="914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4A3005D-FCE0-4E69-94C1-EB661F363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9497"/>
            <a:ext cx="2311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slide –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28800"/>
            <a:ext cx="8686800" cy="2971800"/>
          </a:xfrm>
          <a:ln w="25400"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 sz="5400" b="0" i="0" spc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467EF96-B52C-A3B9-6D5D-D95C3E8B3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5B43BEB-7DFB-6A5E-BC07-9F58E8B60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18CDBEAF-62E2-452A-9E3C-4138A5C84C88}" type="datetime1">
              <a:rPr lang="en-US" smtClean="0"/>
              <a:t>3/12/2025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847F547-A92B-380C-1D15-15B8FAA8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B9A92-3EDE-7464-1B69-F09D04052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754" y="572885"/>
            <a:ext cx="7115906" cy="6167119"/>
          </a:xfrm>
          <a:prstGeom prst="rect">
            <a:avLst/>
          </a:prstGeom>
          <a:noFill/>
          <a:effectLst>
            <a:softEdge rad="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7AB52B-802C-E77F-EB8F-62AC10CA5124}"/>
              </a:ext>
            </a:extLst>
          </p:cNvPr>
          <p:cNvCxnSpPr>
            <a:cxnSpLocks/>
          </p:cNvCxnSpPr>
          <p:nvPr/>
        </p:nvCxnSpPr>
        <p:spPr>
          <a:xfrm>
            <a:off x="631250" y="0"/>
            <a:ext cx="0" cy="914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E68BF3-9EAF-F37D-6BAB-45BA3914A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9497"/>
            <a:ext cx="2311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1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3145006"/>
            <a:ext cx="4864786" cy="3123356"/>
          </a:xfrm>
          <a:solidFill>
            <a:schemeClr val="accent1"/>
          </a:solidFill>
        </p:spPr>
        <p:txBody>
          <a:bodyPr lIns="640080" tIns="137160" rIns="182880"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00A841E1-C0FB-4B90-D602-41776002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BE107-8DCE-F103-435F-67DD874D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055DA426-D901-4B65-B5C8-3A1DFD4FB123}" type="datetime1">
              <a:rPr lang="en-US" smtClean="0"/>
              <a:t>3/12/2025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129909-5039-7815-4CA2-7345038B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12F7EB4-266B-0787-5166-E7DCE18D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8659"/>
            <a:ext cx="4255186" cy="1674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F876AA-5A96-0C4D-8BD0-74B24BA8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692" y="1079302"/>
            <a:ext cx="6261707" cy="5189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CF2925-BD2D-E5A5-2A32-C6D4BE963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20E7C2-ECAD-CB47-A809-58298FD4E080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3145006"/>
            <a:ext cx="4864786" cy="3123356"/>
          </a:xfrm>
          <a:solidFill>
            <a:schemeClr val="accent2"/>
          </a:solidFill>
        </p:spPr>
        <p:txBody>
          <a:bodyPr lIns="640080" tIns="137160" rIns="182880"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3A5D68-32DC-AC4A-97EB-D16F256102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7801" y="1078656"/>
            <a:ext cx="6934199" cy="51897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00A841E1-C0FB-4B90-D602-41776002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0CBE107-8DCE-F103-435F-67DD874D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+mn-lt"/>
                <a:ea typeface="Roboto Light" panose="020B0604020202020204" charset="0"/>
              </a:defRPr>
            </a:lvl1pPr>
          </a:lstStyle>
          <a:p>
            <a:fld id="{55D225EB-AE73-45DF-9B8D-437E1D72CDF3}" type="datetime1">
              <a:rPr lang="en-US" smtClean="0"/>
              <a:t>3/12/2025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129909-5039-7815-4CA2-7345038B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12F7EB4-266B-0787-5166-E7DCE18D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8659"/>
            <a:ext cx="4255186" cy="1674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1832D-B62E-A4FC-0EE4-217152816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0C3DAD-FEE1-BC01-6CEB-27C077C17A5E}"/>
              </a:ext>
            </a:extLst>
          </p:cNvPr>
          <p:cNvCxnSpPr>
            <a:cxnSpLocks/>
          </p:cNvCxnSpPr>
          <p:nvPr/>
        </p:nvCxnSpPr>
        <p:spPr>
          <a:xfrm>
            <a:off x="11054147" y="0"/>
            <a:ext cx="0" cy="9804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7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74700"/>
            <a:ext cx="8686800" cy="1066799"/>
          </a:xfrm>
          <a:prstGeom prst="rect">
            <a:avLst/>
          </a:prstGeom>
        </p:spPr>
        <p:txBody>
          <a:bodyPr vert="horz" lIns="0" tIns="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6600"/>
            <a:ext cx="10972800" cy="45085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378E-65EB-004C-BDE7-07ED1D819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629400"/>
            <a:ext cx="1073582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4008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35818" y="6629400"/>
            <a:ext cx="84658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900" b="1" i="0" spc="0">
                <a:solidFill>
                  <a:schemeClr val="bg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fld id="{4D0B1048-5415-44FE-93EA-690394FB8C80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fld id="{3708E4CB-E436-4629-8B63-A3CEF51E3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Roboto Light" panose="020B060402020202020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System Font Regular"/>
        <a:buChar char="▸"/>
        <a:defRPr sz="2800" b="0" i="0" kern="1200">
          <a:solidFill>
            <a:schemeClr val="bg2">
              <a:lumMod val="10000"/>
            </a:schemeClr>
          </a:solidFill>
          <a:latin typeface="Palatino Linotype" panose="02040502050505030304" pitchFamily="18" charset="0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▪"/>
        <a:defRPr sz="2400" b="0" i="0" kern="1200">
          <a:solidFill>
            <a:schemeClr val="tx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bg2">
              <a:lumMod val="10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Roboto Light" panose="020B060402020202020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Roboto Light" panose="020B060402020202020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Roboto Light" panose="020B060402020202020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Roboto Light" panose="020B060402020202020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6" orient="horz" pos="4104">
          <p15:clr>
            <a:srgbClr val="F26B43"/>
          </p15:clr>
        </p15:guide>
        <p15:guide id="15" orient="horz" pos="5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443C-0C5D-4B83-BBDF-A8EEAE6EA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89" y="2877632"/>
            <a:ext cx="10775111" cy="1651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200" dirty="0"/>
              <a:t>Budget Workshop #3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Budget &amp; Revenues Update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2025-2026 School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B380D-75F2-4688-ADC0-93E1CC69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295900"/>
            <a:ext cx="5486400" cy="984130"/>
          </a:xfrm>
        </p:spPr>
        <p:txBody>
          <a:bodyPr>
            <a:normAutofit/>
          </a:bodyPr>
          <a:lstStyle/>
          <a:p>
            <a:r>
              <a:rPr lang="en-US" sz="2400" dirty="0"/>
              <a:t>Board of Education Presentation</a:t>
            </a:r>
          </a:p>
          <a:p>
            <a:r>
              <a:rPr lang="en-US" sz="2400" dirty="0"/>
              <a:t>March 12, 2025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E61CFD-37F9-4F70-BC35-62489F7DDC0D}"/>
              </a:ext>
            </a:extLst>
          </p:cNvPr>
          <p:cNvCxnSpPr>
            <a:cxnSpLocks/>
          </p:cNvCxnSpPr>
          <p:nvPr/>
        </p:nvCxnSpPr>
        <p:spPr>
          <a:xfrm>
            <a:off x="235789" y="1969889"/>
            <a:ext cx="109756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65A7C-E93D-4E0A-A7D5-3FF443BCF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0" y="284057"/>
            <a:ext cx="11054080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sz="4000" b="1" dirty="0"/>
              <a:t>School Tax Levy/Property Tax Cap Information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>
            <a:cxnSpLocks/>
          </p:cNvCxnSpPr>
          <p:nvPr/>
        </p:nvCxnSpPr>
        <p:spPr>
          <a:xfrm>
            <a:off x="0" y="973714"/>
            <a:ext cx="11054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C07A4B-513C-42F6-9DAB-3067DC102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30"/>
          <a:stretch/>
        </p:blipFill>
        <p:spPr>
          <a:xfrm>
            <a:off x="144942" y="1169544"/>
            <a:ext cx="11635728" cy="21339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8A0B07C-9786-4A6F-890E-75FADB349E0A}"/>
              </a:ext>
            </a:extLst>
          </p:cNvPr>
          <p:cNvSpPr txBox="1">
            <a:spLocks/>
          </p:cNvSpPr>
          <p:nvPr/>
        </p:nvSpPr>
        <p:spPr>
          <a:xfrm>
            <a:off x="209006" y="3696744"/>
            <a:ext cx="11773987" cy="1628406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r>
              <a:rPr lang="en-US" sz="3200" dirty="0"/>
              <a:t>2025/2026 Proposed Tax Levy Increase of 1.50% (+$156,144) </a:t>
            </a:r>
          </a:p>
          <a:p>
            <a:pPr lvl="1"/>
            <a:r>
              <a:rPr lang="en-US" dirty="0"/>
              <a:t>Past 6 years under the maximum allowable amount</a:t>
            </a:r>
          </a:p>
          <a:p>
            <a:pPr lvl="1"/>
            <a:r>
              <a:rPr lang="en-US" dirty="0"/>
              <a:t>Maximum tax levy amount dependent on tax cap calculation</a:t>
            </a:r>
          </a:p>
          <a:p>
            <a:pPr lvl="1"/>
            <a:endParaRPr lang="en-US" sz="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E8B32-A00E-4B0E-9F08-C8E19D010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54EA2-DCCF-4AE5-9AB8-F3A49948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" y="5074639"/>
            <a:ext cx="5724434" cy="133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E59B9-22A7-4981-9CC8-C998BAF27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46" y="5085042"/>
            <a:ext cx="6092048" cy="13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4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78946F8A-42C9-40EF-B804-D57E50CFFDFC}"/>
              </a:ext>
            </a:extLst>
          </p:cNvPr>
          <p:cNvSpPr txBox="1">
            <a:spLocks noChangeArrowheads="1"/>
          </p:cNvSpPr>
          <p:nvPr/>
        </p:nvSpPr>
        <p:spPr>
          <a:xfrm>
            <a:off x="650240" y="608892"/>
            <a:ext cx="10891520" cy="58376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3200" kern="1200">
                <a:solidFill>
                  <a:srgbClr val="4C4E3A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3654C"/>
              </a:buClr>
              <a:buSzPct val="120000"/>
              <a:buFont typeface="Wingdings" charset="2"/>
              <a:buChar char="§"/>
              <a:defRPr sz="2800" kern="1200">
                <a:solidFill>
                  <a:srgbClr val="877429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C5D47"/>
              </a:buClr>
              <a:buSzPct val="80000"/>
              <a:buFont typeface="Wingdings" charset="2"/>
              <a:buChar char="ü"/>
              <a:defRPr sz="2400" kern="1200">
                <a:solidFill>
                  <a:srgbClr val="877429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EAF3E"/>
              </a:buClr>
              <a:buSzPct val="120000"/>
              <a:buFont typeface="Arial"/>
              <a:buChar char="•"/>
              <a:defRPr sz="2000" kern="1200">
                <a:solidFill>
                  <a:srgbClr val="877429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3654C"/>
              </a:buClr>
              <a:buFont typeface="Arial"/>
              <a:buChar char="»"/>
              <a:defRPr sz="2000" kern="1200">
                <a:solidFill>
                  <a:srgbClr val="877429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US" sz="300" dirty="0"/>
          </a:p>
          <a:p>
            <a:pPr fontAlgn="auto">
              <a:spcAft>
                <a:spcPts val="0"/>
              </a:spcAft>
            </a:pPr>
            <a:r>
              <a:rPr lang="en-US" dirty="0"/>
              <a:t>15 Year PILOT agreement – 25/26 is Year 9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Formula-driven; can vary slightly each year but actual amount determined by number of unoccupied units ready for sale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$2,000 per unit for each unit “constructed but not sold”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Part of the Property Tax Cap Calculation (reduces allowable amount)</a:t>
            </a:r>
          </a:p>
          <a:p>
            <a:pPr lvl="3"/>
            <a:r>
              <a:rPr lang="en-US" sz="2200" dirty="0">
                <a:solidFill>
                  <a:schemeClr val="accent5"/>
                </a:solidFill>
              </a:rPr>
              <a:t>Once units are sold, become part of school tax base / no longer part of the PILOT calculation. </a:t>
            </a:r>
          </a:p>
          <a:p>
            <a:pPr lvl="3"/>
            <a:r>
              <a:rPr lang="en-US" sz="2200" dirty="0">
                <a:solidFill>
                  <a:schemeClr val="accent5"/>
                </a:solidFill>
              </a:rPr>
              <a:t>The more built but remain unsold, the greater the PILOT amount.</a:t>
            </a:r>
          </a:p>
          <a:p>
            <a:pPr marL="1371600" lvl="3" indent="0">
              <a:buNone/>
            </a:pPr>
            <a:endParaRPr lang="en-US" sz="300" dirty="0">
              <a:solidFill>
                <a:schemeClr val="accent1"/>
              </a:solidFill>
            </a:endParaRPr>
          </a:p>
          <a:p>
            <a:pPr marL="1371600" lvl="3" indent="0">
              <a:buNone/>
            </a:pPr>
            <a:r>
              <a:rPr lang="en-US" sz="2800" dirty="0">
                <a:solidFill>
                  <a:srgbClr val="00A400"/>
                </a:solidFill>
              </a:rPr>
              <a:t>Payments made past two years plus estimated:	</a:t>
            </a:r>
          </a:p>
          <a:p>
            <a:pPr marL="914400" lvl="2" indent="0">
              <a:buNone/>
            </a:pPr>
            <a:endParaRPr lang="en-US" sz="500" dirty="0"/>
          </a:p>
          <a:p>
            <a:pPr lvl="1"/>
            <a:r>
              <a:rPr lang="en-US" dirty="0"/>
              <a:t>23/24: $19,110		</a:t>
            </a:r>
            <a:r>
              <a:rPr lang="en-US" sz="2400" dirty="0"/>
              <a:t>(year 7 – estimated 3 units, actual 6 units)</a:t>
            </a:r>
          </a:p>
          <a:p>
            <a:pPr lvl="1"/>
            <a:r>
              <a:rPr lang="en-US" dirty="0"/>
              <a:t>24/25: $15,697 	</a:t>
            </a:r>
            <a:r>
              <a:rPr lang="en-US" sz="2400" dirty="0"/>
              <a:t>(year 8 – estimated 6 units, actual 2 units)</a:t>
            </a:r>
          </a:p>
          <a:p>
            <a:pPr lvl="1"/>
            <a:r>
              <a:rPr lang="en-US" dirty="0"/>
              <a:t>25/26: </a:t>
            </a:r>
            <a:r>
              <a:rPr lang="en-US" dirty="0">
                <a:solidFill>
                  <a:srgbClr val="00A400"/>
                </a:solidFill>
              </a:rPr>
              <a:t>$16,653     </a:t>
            </a:r>
            <a:r>
              <a:rPr lang="en-US" sz="2400" dirty="0">
                <a:solidFill>
                  <a:srgbClr val="00A400"/>
                </a:solidFill>
              </a:rPr>
              <a:t>(year 9 – estimating 2* units)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5"/>
                </a:solidFill>
              </a:rPr>
              <a:t>*anticipated per Schoharie County IDA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113663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Middleburgh Meadows PILOT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720652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A90F59-84B9-4E91-A21F-940553104F6E}"/>
              </a:ext>
            </a:extLst>
          </p:cNvPr>
          <p:cNvSpPr/>
          <p:nvPr/>
        </p:nvSpPr>
        <p:spPr>
          <a:xfrm>
            <a:off x="1056640" y="5876923"/>
            <a:ext cx="7305040" cy="7524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166853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Estimated State Aid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8A0B07C-9786-4A6F-890E-75FADB349E0A}"/>
              </a:ext>
            </a:extLst>
          </p:cNvPr>
          <p:cNvSpPr txBox="1">
            <a:spLocks/>
          </p:cNvSpPr>
          <p:nvPr/>
        </p:nvSpPr>
        <p:spPr>
          <a:xfrm>
            <a:off x="8310880" y="1118937"/>
            <a:ext cx="3708400" cy="2332112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r>
              <a:rPr lang="en-US" sz="3200" dirty="0"/>
              <a:t>$12,723,495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Decrease of               -$107,212, or  -0.84%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FE089-277B-43A9-A56A-D86EB27CD806}"/>
              </a:ext>
            </a:extLst>
          </p:cNvPr>
          <p:cNvSpPr txBox="1"/>
          <p:nvPr/>
        </p:nvSpPr>
        <p:spPr>
          <a:xfrm>
            <a:off x="8686800" y="3030629"/>
            <a:ext cx="2956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2% Foundation Aid Increase</a:t>
            </a:r>
          </a:p>
          <a:p>
            <a:endParaRPr lang="en-US" sz="1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Building Aid reduction due to falling debt      </a:t>
            </a:r>
            <a:r>
              <a:rPr lang="en-US" sz="2000" i="1" dirty="0"/>
              <a:t>(paid off 2010 Serial Bond)</a:t>
            </a:r>
            <a:endParaRPr 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8162A-01DB-4163-ACF0-6603DC889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93"/>
          <a:stretch/>
        </p:blipFill>
        <p:spPr>
          <a:xfrm>
            <a:off x="439270" y="1053612"/>
            <a:ext cx="8034170" cy="5804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C23A-11BA-4C8A-A84E-0123BE380E6C}"/>
              </a:ext>
            </a:extLst>
          </p:cNvPr>
          <p:cNvSpPr txBox="1"/>
          <p:nvPr/>
        </p:nvSpPr>
        <p:spPr>
          <a:xfrm>
            <a:off x="8549640" y="5798403"/>
            <a:ext cx="339344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PLUS Medicaid (Federal Aid), $60,000</a:t>
            </a:r>
          </a:p>
        </p:txBody>
      </p:sp>
    </p:spTree>
    <p:extLst>
      <p:ext uri="{BB962C8B-B14F-4D97-AF65-F5344CB8AC3E}">
        <p14:creationId xmlns:p14="http://schemas.microsoft.com/office/powerpoint/2010/main" val="355277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166853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Other Revenues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8A0B07C-9786-4A6F-890E-75FADB349E0A}"/>
              </a:ext>
            </a:extLst>
          </p:cNvPr>
          <p:cNvSpPr txBox="1">
            <a:spLocks/>
          </p:cNvSpPr>
          <p:nvPr/>
        </p:nvSpPr>
        <p:spPr>
          <a:xfrm>
            <a:off x="8570260" y="1342966"/>
            <a:ext cx="3383280" cy="2332112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Decrease of               </a:t>
            </a:r>
            <a:r>
              <a:rPr lang="en-US" sz="3600" dirty="0">
                <a:solidFill>
                  <a:schemeClr val="tx1"/>
                </a:solidFill>
              </a:rPr>
              <a:t>-$26,913, or       -7.69%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FE089-277B-43A9-A56A-D86EB27CD806}"/>
              </a:ext>
            </a:extLst>
          </p:cNvPr>
          <p:cNvSpPr txBox="1"/>
          <p:nvPr/>
        </p:nvSpPr>
        <p:spPr>
          <a:xfrm>
            <a:off x="8656320" y="2910627"/>
            <a:ext cx="32972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2400" i="1" dirty="0"/>
              <a:t>No more Medicare Part D reimbursement with MAP plan</a:t>
            </a:r>
          </a:p>
          <a:p>
            <a:pPr marL="457200" indent="-173038"/>
            <a:endParaRPr lang="en-US" sz="600" i="1" dirty="0"/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2400" i="1" dirty="0"/>
              <a:t>Less units in PILOT calculation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endParaRPr lang="en-US" sz="600" i="1" dirty="0"/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2400" i="1" dirty="0"/>
              <a:t>Anticipate more revenues for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06099-D78B-431B-991C-87B9D3C8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0" y="1342966"/>
            <a:ext cx="8621060" cy="49865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43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166853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Other Revenues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8A0B07C-9786-4A6F-890E-75FADB349E0A}"/>
              </a:ext>
            </a:extLst>
          </p:cNvPr>
          <p:cNvSpPr txBox="1">
            <a:spLocks/>
          </p:cNvSpPr>
          <p:nvPr/>
        </p:nvSpPr>
        <p:spPr>
          <a:xfrm>
            <a:off x="9022080" y="1317147"/>
            <a:ext cx="2956560" cy="2332112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Increase of               </a:t>
            </a:r>
            <a:r>
              <a:rPr lang="en-US" sz="3600" dirty="0">
                <a:solidFill>
                  <a:schemeClr val="tx1"/>
                </a:solidFill>
              </a:rPr>
              <a:t>$12,370, or +0.99%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FE089-277B-43A9-A56A-D86EB27CD806}"/>
              </a:ext>
            </a:extLst>
          </p:cNvPr>
          <p:cNvSpPr txBox="1"/>
          <p:nvPr/>
        </p:nvSpPr>
        <p:spPr>
          <a:xfrm>
            <a:off x="9022080" y="2903071"/>
            <a:ext cx="309950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2400" i="1" dirty="0"/>
              <a:t>WC Reserve – to cover cost of annual insurance premium 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endParaRPr lang="en-US" sz="1100" i="1" dirty="0"/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2400" i="1" dirty="0"/>
              <a:t>TRS &amp; ERS Reserves – offset part of cost for NYS retirement pensions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D6774-6A24-48B8-BDA5-106C2AA0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5" y="1236948"/>
            <a:ext cx="8718097" cy="24925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646B9-12E6-4CA0-9663-3F7D3A6DD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59" y="4078832"/>
            <a:ext cx="8558327" cy="1996943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73D662-6192-4351-B779-1EBD1EB4C28A}"/>
              </a:ext>
            </a:extLst>
          </p:cNvPr>
          <p:cNvSpPr/>
          <p:nvPr/>
        </p:nvSpPr>
        <p:spPr>
          <a:xfrm>
            <a:off x="268775" y="3098800"/>
            <a:ext cx="8682889" cy="330200"/>
          </a:xfrm>
          <a:prstGeom prst="rect">
            <a:avLst/>
          </a:prstGeom>
          <a:noFill/>
          <a:ln w="38100">
            <a:solidFill>
              <a:srgbClr val="00A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Estimated Revenues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925AB-1B90-4AE5-90C4-7868C515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1" y="1067703"/>
            <a:ext cx="11820727" cy="4346692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859604E-9668-4890-98D9-2A28E7DD9108}"/>
              </a:ext>
            </a:extLst>
          </p:cNvPr>
          <p:cNvSpPr txBox="1">
            <a:spLocks/>
          </p:cNvSpPr>
          <p:nvPr/>
        </p:nvSpPr>
        <p:spPr>
          <a:xfrm>
            <a:off x="208991" y="5571695"/>
            <a:ext cx="11678209" cy="1241584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pPr algn="ctr"/>
            <a:r>
              <a:rPr lang="en-US" sz="3600" dirty="0"/>
              <a:t>Overall Revenues, $24,934,389  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Increase of +$34,389, or +0.14%</a:t>
            </a:r>
          </a:p>
        </p:txBody>
      </p:sp>
    </p:spTree>
    <p:extLst>
      <p:ext uri="{BB962C8B-B14F-4D97-AF65-F5344CB8AC3E}">
        <p14:creationId xmlns:p14="http://schemas.microsoft.com/office/powerpoint/2010/main" val="4041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6BE91-C9B0-40E1-B9DF-C7224B71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130805"/>
            <a:ext cx="10331577" cy="678110"/>
          </a:xfrm>
        </p:spPr>
        <p:txBody>
          <a:bodyPr>
            <a:normAutofit/>
          </a:bodyPr>
          <a:lstStyle/>
          <a:p>
            <a:r>
              <a:rPr lang="en-US" b="1" dirty="0"/>
              <a:t>Current 2025/2026 Budget Outlook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32320-888D-415B-A798-05EF82C86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3830" y="1119687"/>
            <a:ext cx="11298570" cy="39907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2024/2025 		</a:t>
            </a:r>
          </a:p>
          <a:p>
            <a:pPr marL="457200" lvl="1" indent="0">
              <a:buNone/>
            </a:pPr>
            <a:r>
              <a:rPr lang="en-US" sz="3600" u="sng" dirty="0">
                <a:solidFill>
                  <a:schemeClr val="accent1"/>
                </a:solidFill>
              </a:rPr>
              <a:t>Approved Budget</a:t>
            </a:r>
            <a:r>
              <a:rPr lang="en-US" sz="3600" u="sng" dirty="0">
                <a:solidFill>
                  <a:srgbClr val="00A400"/>
                </a:solidFill>
              </a:rPr>
              <a:t>          </a:t>
            </a:r>
            <a:r>
              <a:rPr lang="en-US" sz="3600" u="sng" dirty="0">
                <a:solidFill>
                  <a:schemeClr val="accent1"/>
                </a:solidFill>
              </a:rPr>
              <a:t>$24,900,000</a:t>
            </a:r>
            <a:r>
              <a:rPr lang="en-US" sz="3600" u="sng" dirty="0">
                <a:solidFill>
                  <a:srgbClr val="00A400"/>
                </a:solidFill>
              </a:rPr>
              <a:t>				</a:t>
            </a:r>
          </a:p>
          <a:p>
            <a:pPr marL="457200" lvl="1" indent="0">
              <a:buNone/>
            </a:pPr>
            <a:endParaRPr lang="en-US" sz="200" dirty="0">
              <a:solidFill>
                <a:srgbClr val="00A400"/>
              </a:solidFill>
            </a:endParaRPr>
          </a:p>
          <a:p>
            <a:pPr marL="457200" lvl="1" indent="0">
              <a:buNone/>
            </a:pPr>
            <a:endParaRPr lang="en-US" sz="100" dirty="0">
              <a:solidFill>
                <a:srgbClr val="00A400"/>
              </a:solidFill>
            </a:endParaRPr>
          </a:p>
          <a:p>
            <a:pPr marL="457200" lvl="1" indent="0">
              <a:buNone/>
            </a:pPr>
            <a:r>
              <a:rPr lang="en-US" sz="3600" dirty="0">
                <a:solidFill>
                  <a:srgbClr val="00A400"/>
                </a:solidFill>
              </a:rPr>
              <a:t>Preliminary Budget,      </a:t>
            </a:r>
            <a:r>
              <a:rPr lang="en-US" sz="3600" dirty="0">
                <a:solidFill>
                  <a:schemeClr val="accent1"/>
                </a:solidFill>
              </a:rPr>
              <a:t>$25,139,180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(+$239,180)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						--------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00A400"/>
                </a:solidFill>
              </a:rPr>
              <a:t>Estimated Revenues*, </a:t>
            </a:r>
            <a:r>
              <a:rPr lang="en-US" sz="3600" dirty="0">
                <a:solidFill>
                  <a:schemeClr val="accent1"/>
                </a:solidFill>
              </a:rPr>
              <a:t> $24,934,389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(+$  34,389)</a:t>
            </a:r>
          </a:p>
          <a:p>
            <a:pPr marL="457200" lvl="1" indent="0">
              <a:buNone/>
            </a:pPr>
            <a:endParaRPr lang="en-US" sz="100" i="1" dirty="0"/>
          </a:p>
          <a:p>
            <a:pPr marL="457200" lvl="1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Budget Shortfall,   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4000" b="1" u="sng" dirty="0">
                <a:solidFill>
                  <a:schemeClr val="accent1"/>
                </a:solidFill>
              </a:rPr>
              <a:t>$    </a:t>
            </a:r>
            <a:r>
              <a:rPr lang="en-US" sz="3600" b="1" u="sng" dirty="0">
                <a:solidFill>
                  <a:schemeClr val="accent1"/>
                </a:solidFill>
              </a:rPr>
              <a:t>204,791</a:t>
            </a:r>
            <a:r>
              <a:rPr lang="en-US" sz="4000" b="1" dirty="0">
                <a:solidFill>
                  <a:schemeClr val="accent1"/>
                </a:solidFill>
              </a:rPr>
              <a:t>  </a:t>
            </a:r>
            <a:r>
              <a:rPr lang="en-US" sz="2000" i="1" dirty="0">
                <a:solidFill>
                  <a:schemeClr val="accent1"/>
                </a:solidFill>
              </a:rPr>
              <a:t>as of March 12, 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7C9513-43C7-4D3F-8700-DEB56010E28B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4D6F4-B1EA-4347-A188-091DF8629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346BB3-F795-47FA-9DB8-A6A56A94C1C2}"/>
              </a:ext>
            </a:extLst>
          </p:cNvPr>
          <p:cNvCxnSpPr>
            <a:cxnSpLocks/>
          </p:cNvCxnSpPr>
          <p:nvPr/>
        </p:nvCxnSpPr>
        <p:spPr>
          <a:xfrm>
            <a:off x="1686560" y="4104640"/>
            <a:ext cx="797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665D2D-AA75-4EA0-B5C2-BB6AAABD20D0}"/>
              </a:ext>
            </a:extLst>
          </p:cNvPr>
          <p:cNvSpPr txBox="1"/>
          <p:nvPr/>
        </p:nvSpPr>
        <p:spPr>
          <a:xfrm>
            <a:off x="264653" y="4911313"/>
            <a:ext cx="4948570" cy="1815882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budget to $25,100,000   (-$39,180) → </a:t>
            </a:r>
            <a:r>
              <a:rPr lang="en-US" sz="2800" i="1" dirty="0"/>
              <a:t>Budget Shortfall goes to          -$165,611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72E93-E95D-4E0F-9870-9E085280375C}"/>
              </a:ext>
            </a:extLst>
          </p:cNvPr>
          <p:cNvSpPr txBox="1"/>
          <p:nvPr/>
        </p:nvSpPr>
        <p:spPr>
          <a:xfrm>
            <a:off x="6653007" y="4925242"/>
            <a:ext cx="4948570" cy="1815882"/>
          </a:xfrm>
          <a:prstGeom prst="rect">
            <a:avLst/>
          </a:prstGeom>
          <a:solidFill>
            <a:srgbClr val="00A400"/>
          </a:solidFill>
          <a:ln w="381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Appropriate more Reserve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ERS Reserve, +$65,611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TRS Reserve, +$100,000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D107D3-2144-4FDD-83E8-1682A5F0277E}"/>
              </a:ext>
            </a:extLst>
          </p:cNvPr>
          <p:cNvSpPr/>
          <p:nvPr/>
        </p:nvSpPr>
        <p:spPr>
          <a:xfrm>
            <a:off x="5374640" y="5506720"/>
            <a:ext cx="1168400" cy="51816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6BE91-C9B0-40E1-B9DF-C7224B71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130805"/>
            <a:ext cx="10331577" cy="678110"/>
          </a:xfrm>
        </p:spPr>
        <p:txBody>
          <a:bodyPr>
            <a:normAutofit/>
          </a:bodyPr>
          <a:lstStyle/>
          <a:p>
            <a:r>
              <a:rPr lang="en-US" b="1" dirty="0"/>
              <a:t>Voter Propositions for Consideration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32320-888D-415B-A798-05EF82C86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" y="1137077"/>
            <a:ext cx="11412988" cy="54923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School Bus Purchase - Total cost not to exceed $484,000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As per Bus Replacement Plan – diesel engine buses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2-65 passenger buses with Luggage Compartments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1-30 passenger Wheelchair bus </a:t>
            </a:r>
            <a:endParaRPr lang="en-US" sz="3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Capital Project/Capital Reserve Proposition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$8.1 Million total project cost – Reserve balance as of 2/28/2025, $2,107,842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Withdrawal $2M from 2023 Capital Reserve for no additional tax impact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Ability to continue funding reserve for next project after withdrawal                             (additional $2M through 2033)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Anticipate a capital project every 5 years to maintain/upgrade buildings &amp; grounds</a:t>
            </a:r>
          </a:p>
          <a:p>
            <a:pPr marL="457200" lvl="1" indent="0">
              <a:buNone/>
            </a:pPr>
            <a:endParaRPr lang="en-US" sz="1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Repair Reserve Transfer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Per Reserve/Fund Balance plan  -  Reserve balance as of 2/28/2025, $423,905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Transfer $ not to exceed $600,000 (voter approval required/actual amount TBD by BOE)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Funds set-aside for one-time unanticipated repair expenditures 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7C9513-43C7-4D3F-8700-DEB56010E28B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653CC-D565-46DA-A772-1A9EBD2BF3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ABC0D-22E5-4E04-8449-CDC966F5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88" y="95693"/>
            <a:ext cx="10490791" cy="606354"/>
          </a:xfrm>
        </p:spPr>
        <p:txBody>
          <a:bodyPr>
            <a:normAutofit/>
          </a:bodyPr>
          <a:lstStyle/>
          <a:p>
            <a:r>
              <a:rPr lang="en-US" sz="4000" b="1" dirty="0"/>
              <a:t>Budget Development Calendar 2025/2026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2537F2-AC31-41F4-A208-0E30758B7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70334"/>
              </p:ext>
            </p:extLst>
          </p:nvPr>
        </p:nvGraphicFramePr>
        <p:xfrm>
          <a:off x="188787" y="807617"/>
          <a:ext cx="10898372" cy="57963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18547">
                  <a:extLst>
                    <a:ext uri="{9D8B030D-6E8A-4147-A177-3AD203B41FA5}">
                      <a16:colId xmlns:a16="http://schemas.microsoft.com/office/drawing/2014/main" val="3006651844"/>
                    </a:ext>
                  </a:extLst>
                </a:gridCol>
                <a:gridCol w="3081226">
                  <a:extLst>
                    <a:ext uri="{9D8B030D-6E8A-4147-A177-3AD203B41FA5}">
                      <a16:colId xmlns:a16="http://schemas.microsoft.com/office/drawing/2014/main" val="518359793"/>
                    </a:ext>
                  </a:extLst>
                </a:gridCol>
                <a:gridCol w="6098599">
                  <a:extLst>
                    <a:ext uri="{9D8B030D-6E8A-4147-A177-3AD203B41FA5}">
                      <a16:colId xmlns:a16="http://schemas.microsoft.com/office/drawing/2014/main" val="3420408132"/>
                    </a:ext>
                  </a:extLst>
                </a:gridCol>
              </a:tblGrid>
              <a:tr h="400964">
                <a:tc>
                  <a:txBody>
                    <a:bodyPr/>
                    <a:lstStyle/>
                    <a:p>
                      <a:r>
                        <a:rPr lang="en-US" sz="1800" dirty="0"/>
                        <a:t>Meeting Date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Agenda Details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71275"/>
                  </a:ext>
                </a:extLst>
              </a:tr>
              <a:tr h="1264531">
                <a:tc>
                  <a:txBody>
                    <a:bodyPr/>
                    <a:lstStyle/>
                    <a:p>
                      <a:r>
                        <a:rPr lang="en-US" sz="2000" b="1" dirty="0"/>
                        <a:t>March 12</a:t>
                      </a:r>
                      <a:r>
                        <a:rPr lang="en-US" sz="2000" b="1" baseline="30000" dirty="0"/>
                        <a:t>th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Budget Workshop #3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Estimated Revenues</a:t>
                      </a:r>
                    </a:p>
                    <a:p>
                      <a:r>
                        <a:rPr lang="en-US" sz="2000" b="1" dirty="0"/>
                        <a:t>Program Component</a:t>
                      </a:r>
                    </a:p>
                    <a:p>
                      <a:r>
                        <a:rPr lang="en-US" sz="2000" b="1" dirty="0"/>
                        <a:t>Preliminary Budget &amp; scenarios (if applicable)</a:t>
                      </a:r>
                    </a:p>
                    <a:p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Fund Balance Projection for 6/30/25</a:t>
                      </a:r>
                      <a:endParaRPr lang="en-US" sz="20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173267"/>
                  </a:ext>
                </a:extLst>
              </a:tr>
              <a:tr h="970454">
                <a:tc>
                  <a:txBody>
                    <a:bodyPr/>
                    <a:lstStyle/>
                    <a:p>
                      <a:r>
                        <a:rPr lang="en-US" sz="2000" b="1" dirty="0"/>
                        <a:t>April 9</a:t>
                      </a:r>
                      <a:r>
                        <a:rPr lang="en-US" sz="2000" b="1" baseline="30000" dirty="0"/>
                        <a:t>th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Budget Workshop #4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Review Proposed Budget &amp; Estimated Revenues</a:t>
                      </a:r>
                    </a:p>
                    <a:p>
                      <a:r>
                        <a:rPr lang="en-US" sz="2000" b="1" dirty="0"/>
                        <a:t>Approve Tentative Budget &amp; Proposition(s) </a:t>
                      </a:r>
                    </a:p>
                    <a:p>
                      <a:r>
                        <a:rPr lang="en-US" sz="2000" b="1" dirty="0"/>
                        <a:t>for Voter approval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169913"/>
                  </a:ext>
                </a:extLst>
              </a:tr>
              <a:tr h="782779">
                <a:tc>
                  <a:txBody>
                    <a:bodyPr/>
                    <a:lstStyle/>
                    <a:p>
                      <a:r>
                        <a:rPr lang="en-US" sz="1800" dirty="0"/>
                        <a:t>April 21</a:t>
                      </a:r>
                      <a:r>
                        <a:rPr lang="en-US" sz="1800" baseline="30000" dirty="0"/>
                        <a:t>st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Deadline to file Proposition/  Petition(s)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Due to District Clerk by 5 pm                                          </a:t>
                      </a:r>
                      <a:r>
                        <a:rPr lang="en-US" sz="2000" b="0" dirty="0"/>
                        <a:t>(2 BOE seats expire 6/30/2025)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81560"/>
                  </a:ext>
                </a:extLst>
              </a:tr>
              <a:tr h="676377">
                <a:tc>
                  <a:txBody>
                    <a:bodyPr/>
                    <a:lstStyle/>
                    <a:p>
                      <a:r>
                        <a:rPr lang="en-US" sz="1800" dirty="0"/>
                        <a:t>April 23</a:t>
                      </a:r>
                      <a:r>
                        <a:rPr lang="en-US" sz="1800" baseline="30000" dirty="0"/>
                        <a:t>rd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BOCES Annual Vote &amp; Tentative Budget/proposition(s) Vote*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*If vote not completed on the April 9</a:t>
                      </a:r>
                      <a:r>
                        <a:rPr lang="en-US" sz="2000" i="1" baseline="30000" dirty="0"/>
                        <a:t>th</a:t>
                      </a:r>
                      <a:r>
                        <a:rPr lang="en-US" sz="2000" i="1" dirty="0"/>
                        <a:t> BOE Meeting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88590"/>
                  </a:ext>
                </a:extLst>
              </a:tr>
              <a:tr h="663715">
                <a:tc>
                  <a:txBody>
                    <a:bodyPr/>
                    <a:lstStyle/>
                    <a:p>
                      <a:r>
                        <a:rPr lang="en-US" sz="2400" b="1" dirty="0"/>
                        <a:t>May 7</a:t>
                      </a:r>
                      <a:r>
                        <a:rPr lang="en-US" sz="2400" b="1" baseline="30000" dirty="0"/>
                        <a:t>th</a:t>
                      </a:r>
                    </a:p>
                    <a:p>
                      <a:endParaRPr lang="en-US" sz="700" b="1" baseline="30000" dirty="0"/>
                    </a:p>
                    <a:p>
                      <a:r>
                        <a:rPr lang="en-US" sz="2400" b="0" baseline="30000" dirty="0"/>
                        <a:t>Public Hearing</a:t>
                      </a:r>
                      <a:endParaRPr lang="en-US" sz="24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Annual Budget Hearing/BOE Election Information </a:t>
                      </a:r>
                      <a:r>
                        <a:rPr lang="en-US" sz="2000" b="0" dirty="0"/>
                        <a:t>(at the BOE meeting)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89123"/>
                  </a:ext>
                </a:extLst>
              </a:tr>
              <a:tr h="794008">
                <a:tc>
                  <a:txBody>
                    <a:bodyPr/>
                    <a:lstStyle/>
                    <a:p>
                      <a:r>
                        <a:rPr lang="en-US" sz="2400" b="1" dirty="0"/>
                        <a:t>May 20</a:t>
                      </a:r>
                      <a:r>
                        <a:rPr lang="en-US" sz="2400" b="1" baseline="30000" dirty="0"/>
                        <a:t>th</a:t>
                      </a:r>
                    </a:p>
                    <a:p>
                      <a:r>
                        <a:rPr lang="en-US" sz="2400" b="0" baseline="30000" dirty="0"/>
                        <a:t>12 pm – 9 pm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Annual Budget/Proposition Vote &amp; BOE Election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809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37B3D9-4F1A-45BA-83C6-B128C0C03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F57E8F-35AA-4F56-95E7-F4356AB3980A}"/>
              </a:ext>
            </a:extLst>
          </p:cNvPr>
          <p:cNvSpPr/>
          <p:nvPr/>
        </p:nvSpPr>
        <p:spPr>
          <a:xfrm>
            <a:off x="3308624" y="113306"/>
            <a:ext cx="8202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Budget Workshop Agenda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5D2B0-2A20-4389-8727-C639D9FD6272}"/>
              </a:ext>
            </a:extLst>
          </p:cNvPr>
          <p:cNvSpPr/>
          <p:nvPr/>
        </p:nvSpPr>
        <p:spPr>
          <a:xfrm>
            <a:off x="764726" y="1218623"/>
            <a:ext cx="10263707" cy="4786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Budget Updates</a:t>
            </a:r>
          </a:p>
          <a:p>
            <a:pPr marL="100584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Program Component</a:t>
            </a:r>
          </a:p>
          <a:p>
            <a:pPr marL="100584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2025/2026 Preliminary Budget as of 3/12/25</a:t>
            </a:r>
          </a:p>
          <a:p>
            <a:pPr marL="100584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2025/2026 Estimated Revenues as of 3/12/25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Overall 2025/2026 Budget Status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Voter Propositions for Consideration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Budget Development 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21786-1D41-4419-B6F4-A3EB5B35159F}"/>
              </a:ext>
            </a:extLst>
          </p:cNvPr>
          <p:cNvCxnSpPr>
            <a:cxnSpLocks/>
          </p:cNvCxnSpPr>
          <p:nvPr/>
        </p:nvCxnSpPr>
        <p:spPr>
          <a:xfrm>
            <a:off x="597077" y="944303"/>
            <a:ext cx="105990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7AEB9-B377-47A6-B506-FB0D99442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6BE91-C9B0-40E1-B9DF-C7224B71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226499"/>
            <a:ext cx="10331577" cy="678110"/>
          </a:xfrm>
        </p:spPr>
        <p:txBody>
          <a:bodyPr>
            <a:normAutofit/>
          </a:bodyPr>
          <a:lstStyle/>
          <a:p>
            <a:r>
              <a:rPr lang="en-US" b="1" dirty="0"/>
              <a:t>2025/2026 Budget Updates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EE5BA9-8C75-444E-9AC9-3652CA856B5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760" y="1108149"/>
            <a:ext cx="10525760" cy="555811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sz="2800" dirty="0"/>
              <a:t>Changes &amp; Impact to Overall Preliminary Budget: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32320-888D-415B-A798-05EF82C86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360" y="1867500"/>
            <a:ext cx="11003280" cy="47619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630238" lvl="2" indent="284163">
              <a:lnSpc>
                <a:spcPct val="110000"/>
              </a:lnSpc>
            </a:pPr>
            <a:r>
              <a:rPr lang="en-US" sz="3600" dirty="0">
                <a:solidFill>
                  <a:schemeClr val="accent1"/>
                </a:solidFill>
              </a:rPr>
              <a:t>Salaries &amp; Benefits adjusted to reflect ongoing retirements &amp; replacements (or attrition)</a:t>
            </a:r>
          </a:p>
          <a:p>
            <a:pPr marL="630238" lvl="2" indent="284163">
              <a:lnSpc>
                <a:spcPct val="110000"/>
              </a:lnSpc>
            </a:pPr>
            <a:endParaRPr lang="en-US" sz="1500" dirty="0">
              <a:solidFill>
                <a:schemeClr val="accent1"/>
              </a:solidFill>
            </a:endParaRPr>
          </a:p>
          <a:p>
            <a:pPr marL="630238" lvl="2" indent="284163">
              <a:lnSpc>
                <a:spcPct val="110000"/>
              </a:lnSpc>
            </a:pPr>
            <a:r>
              <a:rPr lang="en-US" sz="3600" dirty="0">
                <a:solidFill>
                  <a:schemeClr val="accent1"/>
                </a:solidFill>
              </a:rPr>
              <a:t>Tuition – updated based on private/public placements (incl. BOCES)</a:t>
            </a:r>
          </a:p>
          <a:p>
            <a:pPr marL="630238" lvl="2" indent="284163">
              <a:lnSpc>
                <a:spcPct val="110000"/>
              </a:lnSpc>
            </a:pPr>
            <a:endParaRPr lang="en-US" sz="1400" dirty="0">
              <a:solidFill>
                <a:schemeClr val="accent1"/>
              </a:solidFill>
            </a:endParaRPr>
          </a:p>
          <a:p>
            <a:pPr marL="630238" lvl="2" indent="284163">
              <a:lnSpc>
                <a:spcPct val="110000"/>
              </a:lnSpc>
            </a:pPr>
            <a:r>
              <a:rPr lang="en-US" sz="3600" dirty="0">
                <a:solidFill>
                  <a:schemeClr val="accent1"/>
                </a:solidFill>
              </a:rPr>
              <a:t>Most BOCES Rates updated</a:t>
            </a:r>
          </a:p>
          <a:p>
            <a:pPr marL="630238" lvl="2" indent="284163">
              <a:lnSpc>
                <a:spcPct val="110000"/>
              </a:lnSpc>
            </a:pPr>
            <a:endParaRPr lang="en-US" sz="1400" dirty="0">
              <a:solidFill>
                <a:schemeClr val="accent1"/>
              </a:solidFill>
            </a:endParaRPr>
          </a:p>
          <a:p>
            <a:pPr marL="630238" lvl="2" indent="284163">
              <a:lnSpc>
                <a:spcPct val="110000"/>
              </a:lnSpc>
            </a:pPr>
            <a:r>
              <a:rPr lang="en-US" sz="3600" dirty="0">
                <a:solidFill>
                  <a:schemeClr val="accent1"/>
                </a:solidFill>
              </a:rPr>
              <a:t>Materials &amp; Supplies updated</a:t>
            </a:r>
          </a:p>
          <a:p>
            <a:pPr marL="630238" lvl="2" indent="284163">
              <a:lnSpc>
                <a:spcPct val="110000"/>
              </a:lnSpc>
            </a:pPr>
            <a:endParaRPr lang="en-US" sz="1300" dirty="0">
              <a:solidFill>
                <a:schemeClr val="accent1"/>
              </a:solidFill>
            </a:endParaRPr>
          </a:p>
          <a:p>
            <a:pPr marL="630238" lvl="2" indent="284163">
              <a:lnSpc>
                <a:spcPct val="110000"/>
              </a:lnSpc>
            </a:pPr>
            <a:r>
              <a:rPr lang="en-US" sz="3600" dirty="0">
                <a:solidFill>
                  <a:schemeClr val="accent1"/>
                </a:solidFill>
              </a:rPr>
              <a:t>Software/Subscriptions – some but not all</a:t>
            </a:r>
          </a:p>
          <a:p>
            <a:pPr marL="630238" lvl="2" indent="284163">
              <a:lnSpc>
                <a:spcPct val="110000"/>
              </a:lnSpc>
            </a:pPr>
            <a:endParaRPr lang="en-US" sz="3600" dirty="0">
              <a:solidFill>
                <a:schemeClr val="accent1"/>
              </a:solidFill>
            </a:endParaRPr>
          </a:p>
          <a:p>
            <a:pPr marL="630238" lvl="2" indent="284163">
              <a:lnSpc>
                <a:spcPct val="110000"/>
              </a:lnSpc>
            </a:pPr>
            <a:endParaRPr lang="en-US" sz="3600" dirty="0">
              <a:solidFill>
                <a:schemeClr val="accent1"/>
              </a:solidFill>
            </a:endParaRPr>
          </a:p>
          <a:p>
            <a:pPr marL="630238" lvl="2" indent="284163">
              <a:lnSpc>
                <a:spcPct val="110000"/>
              </a:lnSpc>
            </a:pPr>
            <a:endParaRPr lang="en-US" sz="400" dirty="0">
              <a:solidFill>
                <a:schemeClr val="accent1"/>
              </a:solidFill>
            </a:endParaRPr>
          </a:p>
          <a:p>
            <a:pPr marL="1087438" lvl="3" indent="284163"/>
            <a:endParaRPr lang="en-US" sz="2200" b="1" i="1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7C9513-43C7-4D3F-8700-DEB56010E28B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C63B6-0F4E-486E-8C5A-55C36786DB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4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Program Budget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811B8-CEFD-4592-B228-B8B3D7B3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49" y="1117608"/>
            <a:ext cx="10570141" cy="49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0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Program Budget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2F58D37-2BE2-4294-BFE6-DB420E7D099C}"/>
              </a:ext>
            </a:extLst>
          </p:cNvPr>
          <p:cNvSpPr txBox="1">
            <a:spLocks/>
          </p:cNvSpPr>
          <p:nvPr/>
        </p:nvSpPr>
        <p:spPr>
          <a:xfrm>
            <a:off x="-172719" y="5821692"/>
            <a:ext cx="11755119" cy="1036308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pPr algn="ctr"/>
            <a:r>
              <a:rPr lang="en-US" sz="3200" dirty="0"/>
              <a:t>Program Budget $18,812,188 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Increase of +$323,020, or +1.75%</a:t>
            </a:r>
          </a:p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22E15F-61E2-4421-A297-6A39E2A8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4" y="1084674"/>
            <a:ext cx="10825127" cy="46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4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Prelim. Budget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8A0B07C-9786-4A6F-890E-75FADB349E0A}"/>
              </a:ext>
            </a:extLst>
          </p:cNvPr>
          <p:cNvSpPr txBox="1">
            <a:spLocks/>
          </p:cNvSpPr>
          <p:nvPr/>
        </p:nvSpPr>
        <p:spPr>
          <a:xfrm>
            <a:off x="208991" y="5384124"/>
            <a:ext cx="11678209" cy="1241584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pPr algn="ctr"/>
            <a:r>
              <a:rPr lang="en-US" sz="3600" dirty="0"/>
              <a:t>Overall Budget $25,139,180  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Increase of +$239,180, or +0.96%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AA8B7-45D6-40A6-9F3E-8F7B260C6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" y="1231953"/>
            <a:ext cx="11904801" cy="38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Prelim. Budget as </a:t>
            </a:r>
            <a:r>
              <a:rPr lang="en-US" b="1"/>
              <a:t>of 3/12/2025</a:t>
            </a:r>
            <a:endParaRPr lang="en-US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93E2A5F-1A68-48C0-87AC-CFEE7E5F2AA4}"/>
              </a:ext>
            </a:extLst>
          </p:cNvPr>
          <p:cNvSpPr txBox="1">
            <a:spLocks/>
          </p:cNvSpPr>
          <p:nvPr/>
        </p:nvSpPr>
        <p:spPr>
          <a:xfrm>
            <a:off x="9228088" y="2021989"/>
            <a:ext cx="3329071" cy="2651890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pPr algn="ctr"/>
            <a:r>
              <a:rPr lang="en-US" dirty="0"/>
              <a:t>Admin      Budget  $2,231,650</a:t>
            </a:r>
          </a:p>
          <a:p>
            <a:pPr algn="ctr"/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</a:rPr>
              <a:t>Increase of +$15,137, or +0.68%</a:t>
            </a:r>
          </a:p>
          <a:p>
            <a:pPr algn="ctr"/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A5777-93B2-4103-9BA9-A4039184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3" y="1136790"/>
            <a:ext cx="9899475" cy="54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Prelim. Budget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DE9A-8089-436E-8F22-4AF6079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A9CB7D1-2278-4E34-8863-E5C340911B87}"/>
              </a:ext>
            </a:extLst>
          </p:cNvPr>
          <p:cNvSpPr txBox="1">
            <a:spLocks/>
          </p:cNvSpPr>
          <p:nvPr/>
        </p:nvSpPr>
        <p:spPr>
          <a:xfrm>
            <a:off x="345440" y="5701726"/>
            <a:ext cx="11541760" cy="634231"/>
          </a:xfrm>
          <a:prstGeom prst="rect">
            <a:avLst/>
          </a:prstGeom>
        </p:spPr>
        <p:txBody>
          <a:bodyPr vert="horz" lIns="18288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pPr algn="ctr"/>
            <a:r>
              <a:rPr lang="en-US" sz="3200" dirty="0"/>
              <a:t>Capital Budget $4,095,342     </a:t>
            </a:r>
            <a:r>
              <a:rPr lang="en-US" sz="3200" dirty="0">
                <a:solidFill>
                  <a:schemeClr val="accent1"/>
                </a:solidFill>
              </a:rPr>
              <a:t>Decrease of -$98,977, or -2.36%</a:t>
            </a:r>
          </a:p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51B94A-FE46-484A-B71D-E8A246C6F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203845"/>
            <a:ext cx="11380957" cy="39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DA6F45-9870-49EF-A9C4-84930E76B567}"/>
              </a:ext>
            </a:extLst>
          </p:cNvPr>
          <p:cNvSpPr txBox="1">
            <a:spLocks/>
          </p:cNvSpPr>
          <p:nvPr/>
        </p:nvSpPr>
        <p:spPr>
          <a:xfrm>
            <a:off x="650240" y="232292"/>
            <a:ext cx="10331577" cy="678110"/>
          </a:xfrm>
          <a:prstGeom prst="rect">
            <a:avLst/>
          </a:prstGeom>
        </p:spPr>
        <p:txBody>
          <a:bodyPr vert="horz" lIns="0" tIns="0" rIns="91440" bIns="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2025/2026 Prelim. Budget as of 3/12/2025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53FC6-8866-49B0-A231-C97D82782164}"/>
              </a:ext>
            </a:extLst>
          </p:cNvPr>
          <p:cNvCxnSpPr/>
          <p:nvPr/>
        </p:nvCxnSpPr>
        <p:spPr>
          <a:xfrm>
            <a:off x="650240" y="973714"/>
            <a:ext cx="1040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5576310-4A12-4619-9A84-BBBACE96D309}"/>
              </a:ext>
            </a:extLst>
          </p:cNvPr>
          <p:cNvSpPr txBox="1">
            <a:spLocks/>
          </p:cNvSpPr>
          <p:nvPr/>
        </p:nvSpPr>
        <p:spPr>
          <a:xfrm>
            <a:off x="126258" y="6144376"/>
            <a:ext cx="11678209" cy="481332"/>
          </a:xfrm>
          <a:prstGeom prst="rect">
            <a:avLst/>
          </a:prstGeom>
        </p:spPr>
        <p:txBody>
          <a:bodyPr vert="horz" lIns="18288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System Font Regular"/>
              <a:buChar char="▸"/>
              <a:defRPr sz="2800" b="0" i="0" kern="120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Palatino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▪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Roboto Light" panose="020B0604020202020204" charset="0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1"/>
                </a:solidFill>
              </a:rPr>
              <a:t>NOTE: </a:t>
            </a:r>
            <a:r>
              <a:rPr lang="en-US" sz="3200" b="1" i="1" dirty="0"/>
              <a:t>Rollover budget was $25,456,046  </a:t>
            </a:r>
            <a:r>
              <a:rPr lang="en-US" b="1" i="1" dirty="0">
                <a:solidFill>
                  <a:schemeClr val="accent1"/>
                </a:solidFill>
              </a:rPr>
              <a:t>(a decrease of -$316,866)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08639-887A-4119-A385-FD793284A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08E4CB-E436-4629-8B63-A3CEF51E3610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AFD89-1BC0-4A5B-A38F-25505DBA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1122603"/>
            <a:ext cx="11404858" cy="47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4419"/>
      </p:ext>
    </p:extLst>
  </p:cSld>
  <p:clrMapOvr>
    <a:masterClrMapping/>
  </p:clrMapOvr>
</p:sld>
</file>

<file path=ppt/theme/theme1.xml><?xml version="1.0" encoding="utf-8"?>
<a:theme xmlns:a="http://schemas.openxmlformats.org/drawingml/2006/main" name="MCS PPT Template">
  <a:themeElements>
    <a:clrScheme name="Middleburg">
      <a:dk1>
        <a:srgbClr val="00430E"/>
      </a:dk1>
      <a:lt1>
        <a:srgbClr val="FFFFFF"/>
      </a:lt1>
      <a:dk2>
        <a:srgbClr val="592F92"/>
      </a:dk2>
      <a:lt2>
        <a:srgbClr val="E2E3E3"/>
      </a:lt2>
      <a:accent1>
        <a:srgbClr val="007D34"/>
      </a:accent1>
      <a:accent2>
        <a:srgbClr val="E5AE20"/>
      </a:accent2>
      <a:accent3>
        <a:srgbClr val="003C7C"/>
      </a:accent3>
      <a:accent4>
        <a:srgbClr val="8F8E8F"/>
      </a:accent4>
      <a:accent5>
        <a:srgbClr val="006E37"/>
      </a:accent5>
      <a:accent6>
        <a:srgbClr val="915B2A"/>
      </a:accent6>
      <a:hlink>
        <a:srgbClr val="0000FF"/>
      </a:hlink>
      <a:folHlink>
        <a:srgbClr val="7030A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S PPT Template" id="{A6797BCF-8170-4468-A326-FC1401FAB5AA}" vid="{2C1FE6E1-E54A-42AB-AA3F-AA6674828D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MCS PPT Template</Template>
  <TotalTime>14010</TotalTime>
  <Words>916</Words>
  <Application>Microsoft Office PowerPoint</Application>
  <PresentationFormat>Widescreen</PresentationFormat>
  <Paragraphs>157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Century Gothic</vt:lpstr>
      <vt:lpstr>Helvetica</vt:lpstr>
      <vt:lpstr>Palatino</vt:lpstr>
      <vt:lpstr>Palatino Linotype</vt:lpstr>
      <vt:lpstr>Roboto Black</vt:lpstr>
      <vt:lpstr>Roboto Light</vt:lpstr>
      <vt:lpstr>Roboto Slab Light</vt:lpstr>
      <vt:lpstr>System Font Regular</vt:lpstr>
      <vt:lpstr>Wingdings</vt:lpstr>
      <vt:lpstr>MCS PPT Template</vt:lpstr>
      <vt:lpstr>Budget Workshop #3 Budget &amp; Revenues Update 2025-2026 School Year</vt:lpstr>
      <vt:lpstr>PowerPoint Presentation</vt:lpstr>
      <vt:lpstr>2025/2026 Budget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2025/2026 Budget Outlook</vt:lpstr>
      <vt:lpstr>Voter Propositions for Consideration</vt:lpstr>
      <vt:lpstr>Budget Development Calendar 2025/2026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 Balance &amp; Reserve Plan 2024-2025 School Year</dc:title>
  <dc:creator>Robyn Bhend</dc:creator>
  <cp:lastModifiedBy>Robyn Bhend</cp:lastModifiedBy>
  <cp:revision>218</cp:revision>
  <cp:lastPrinted>2025-03-10T12:47:25Z</cp:lastPrinted>
  <dcterms:created xsi:type="dcterms:W3CDTF">2024-07-19T00:20:04Z</dcterms:created>
  <dcterms:modified xsi:type="dcterms:W3CDTF">2025-03-12T21:07:07Z</dcterms:modified>
</cp:coreProperties>
</file>